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15" r:id="rId2"/>
    <p:sldId id="272" r:id="rId3"/>
    <p:sldId id="274" r:id="rId4"/>
    <p:sldId id="271" r:id="rId5"/>
    <p:sldId id="275" r:id="rId6"/>
    <p:sldId id="273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77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84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FCA"/>
    <a:srgbClr val="E7F0E4"/>
    <a:srgbClr val="9EB68F"/>
    <a:srgbClr val="AFC99D"/>
    <a:srgbClr val="B7B9A5"/>
    <a:srgbClr val="DEFFC9"/>
    <a:srgbClr val="D0DFCD"/>
    <a:srgbClr val="AAA297"/>
    <a:srgbClr val="D8E0D3"/>
    <a:srgbClr val="AEB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4"/>
    <p:restoredTop sz="94556"/>
  </p:normalViewPr>
  <p:slideViewPr>
    <p:cSldViewPr snapToGrid="0">
      <p:cViewPr varScale="1">
        <p:scale>
          <a:sx n="108" d="100"/>
          <a:sy n="108" d="100"/>
        </p:scale>
        <p:origin x="10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CEF6-681F-2343-A08E-68DAB01572C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216B2-5092-0447-BFDC-17BEB4170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6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73AD1-8D6D-8EE3-7E3C-98D319447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1871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Gesund altern mit Herz und Lunge – die Rolle der Prävention</a:t>
            </a:r>
          </a:p>
        </p:txBody>
      </p:sp>
      <p:pic>
        <p:nvPicPr>
          <p:cNvPr id="4" name="Picture 2" descr="AmKaRe 💚 – Ambulante Reha für Herz, Lunge, Gefäße in Köln">
            <a:extLst>
              <a:ext uri="{FF2B5EF4-FFF2-40B4-BE49-F238E27FC236}">
                <a16:creationId xmlns:a16="http://schemas.microsoft.com/office/drawing/2014/main" id="{97E03B1B-CA28-CD02-BFDE-FA059C6AFD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00" y="4923525"/>
            <a:ext cx="3722600" cy="16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69B48-B964-365E-51DB-828551DA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48F6D3-6C30-6866-8B3B-C552ACF7E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1396A-A6EC-2934-0ACE-4684D850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13" y="6356349"/>
            <a:ext cx="2152650" cy="365124"/>
          </a:xfrm>
          <a:prstGeom prst="rect">
            <a:avLst/>
          </a:prstGeom>
        </p:spPr>
        <p:txBody>
          <a:bodyPr/>
          <a:lstStyle/>
          <a:p>
            <a:fld id="{CE51A468-A6BF-9A4C-9A45-ACB0CC81631F}" type="datetime1">
              <a:rPr lang="de-DE" smtClean="0"/>
              <a:t>18.12.2025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504C7A-4442-4890-5511-AC736A9F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432AF5-7E4A-6A47-4CBD-11A72EFF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/>
          <a:lstStyle/>
          <a:p>
            <a:fld id="{5BFF8129-1D00-1C4C-8F1D-2F7711F4C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8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EB68007-546F-09F0-AA5B-E160C7C62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2E9D8E-A8F2-3476-88C8-6EDD92254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80AE19-9C1B-A530-E021-52926FEE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13" y="6356349"/>
            <a:ext cx="2152650" cy="365124"/>
          </a:xfrm>
          <a:prstGeom prst="rect">
            <a:avLst/>
          </a:prstGeom>
        </p:spPr>
        <p:txBody>
          <a:bodyPr/>
          <a:lstStyle/>
          <a:p>
            <a:fld id="{CE0D0701-B12C-8246-88FE-C70CA191F8DD}" type="datetime1">
              <a:rPr lang="de-DE" smtClean="0"/>
              <a:t>18.12.2025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06DA46-C8A1-139F-686E-626D551B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12BAE1-5AEF-4B8B-8C5C-B7D3BE37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/>
          <a:lstStyle/>
          <a:p>
            <a:fld id="{5BFF8129-1D00-1C4C-8F1D-2F7711F4C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02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0E7B6-53CE-D1E0-57D4-118ACD45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DC3530-FFAC-DCB5-28C6-BF6626215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64C48E-B4B6-4B70-93E6-3486A4865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77292-9511-C34E-8B96-18B4F85646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38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69DBA-1876-42AD-9E72-BB4081C4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41250-D83F-C33A-1218-C382E7B1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1AA13E-20E3-1C1D-80D3-9A3B229A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 anchor="ctr" anchorCtr="0"/>
          <a:lstStyle/>
          <a:p>
            <a:fld id="{5BFF8129-1D00-1C4C-8F1D-2F7711F4C9D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6818696-6C49-23C5-C04A-F98C3C3BAACF}"/>
              </a:ext>
            </a:extLst>
          </p:cNvPr>
          <p:cNvSpPr txBox="1">
            <a:spLocks/>
          </p:cNvSpPr>
          <p:nvPr userDrawn="1"/>
        </p:nvSpPr>
        <p:spPr>
          <a:xfrm>
            <a:off x="3057525" y="6356351"/>
            <a:ext cx="60769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97C082"/>
                </a:solidFill>
              </a:rPr>
              <a:t>Gesund altern mit Herz und Lunge – die Rolle der Prävention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3254AA-990D-3F5D-9D6A-7D57AED7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0896" y="6356351"/>
            <a:ext cx="1073426" cy="365124"/>
          </a:xfrm>
          <a:prstGeom prst="rect">
            <a:avLst/>
          </a:prstGeom>
        </p:spPr>
        <p:txBody>
          <a:bodyPr anchor="ctr" anchorCtr="0"/>
          <a:lstStyle>
            <a:lvl1pPr>
              <a:defRPr sz="1200"/>
            </a:lvl1pPr>
          </a:lstStyle>
          <a:p>
            <a:fld id="{2CB962AA-7A8A-1649-A774-59A83EB4241A}" type="datetime1">
              <a:rPr lang="de-DE" smtClean="0"/>
              <a:pPr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827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0FCC5-10A3-21E8-C8F3-6C5A04EA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6996DB-F979-9673-DB0F-71E11BA7A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3E0680-6C7E-4B07-A12F-AE51958F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13" y="6356349"/>
            <a:ext cx="2152650" cy="365124"/>
          </a:xfrm>
          <a:prstGeom prst="rect">
            <a:avLst/>
          </a:prstGeom>
        </p:spPr>
        <p:txBody>
          <a:bodyPr/>
          <a:lstStyle/>
          <a:p>
            <a:fld id="{9E333E2B-54B4-F247-95B1-F78DE0FA0EAF}" type="datetime1">
              <a:rPr lang="de-DE" smtClean="0"/>
              <a:t>18.12.2025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B963BF-D0DE-4380-E155-B71771ED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E3648-3DA6-50BC-CB81-6879F064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/>
          <a:lstStyle/>
          <a:p>
            <a:fld id="{5BFF8129-1D00-1C4C-8F1D-2F7711F4C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48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EA03E-0004-5082-A713-7E6C73AE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C7889B-FAF1-82DE-B63B-66B80E4A0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CF9371-AB71-DE4B-D07B-680EB07D0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707C2C-CBBF-A48B-5EFC-9CB80532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13" y="6356349"/>
            <a:ext cx="2152650" cy="365124"/>
          </a:xfrm>
          <a:prstGeom prst="rect">
            <a:avLst/>
          </a:prstGeom>
        </p:spPr>
        <p:txBody>
          <a:bodyPr/>
          <a:lstStyle/>
          <a:p>
            <a:fld id="{62D25ACD-4411-9F46-8DD4-A8A64327466A}" type="datetime1">
              <a:rPr lang="de-DE" smtClean="0"/>
              <a:t>18.12.2025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05FDA3-5E7E-5E96-A80A-6B3BDB0F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1526F4-FA53-77F2-D342-F86D6AF4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/>
          <a:lstStyle/>
          <a:p>
            <a:fld id="{5BFF8129-1D00-1C4C-8F1D-2F7711F4C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42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044C4-9D08-00FE-7715-3FE4E564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B4CA65-FC23-9D1E-DDB1-C47746CE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D6D68F-6047-A502-5FDD-98B9398D7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524D9C-1F41-15D5-ABC7-743A4ABE2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B83967-3075-CE13-F4A4-C473A854D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13C327-EA64-7A4F-6309-698367D0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13" y="6356349"/>
            <a:ext cx="2152650" cy="365124"/>
          </a:xfrm>
          <a:prstGeom prst="rect">
            <a:avLst/>
          </a:prstGeom>
        </p:spPr>
        <p:txBody>
          <a:bodyPr/>
          <a:lstStyle/>
          <a:p>
            <a:fld id="{82677B6F-AF4B-494E-9224-437C1D6DF263}" type="datetime1">
              <a:rPr lang="de-DE" smtClean="0"/>
              <a:t>18.12.2025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291813-C352-4104-BA3D-B01285A3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DF203F-29DF-69E7-2133-7FB9B395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/>
          <a:lstStyle/>
          <a:p>
            <a:fld id="{5BFF8129-1D00-1C4C-8F1D-2F7711F4C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64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2CD36-FF0C-C182-7CE2-185DD01E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D8A1CB-4E88-EBFB-518A-315B3D8E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13" y="6356349"/>
            <a:ext cx="2152650" cy="365124"/>
          </a:xfrm>
          <a:prstGeom prst="rect">
            <a:avLst/>
          </a:prstGeom>
        </p:spPr>
        <p:txBody>
          <a:bodyPr/>
          <a:lstStyle/>
          <a:p>
            <a:fld id="{D3A51C07-93D2-024C-87EC-9CCD5104A6D3}" type="datetime1">
              <a:rPr lang="de-DE" smtClean="0"/>
              <a:t>18.12.2025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909FDD-6256-FAAD-D103-0339C009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6B469F-10C9-8E59-FD23-EF1FB00E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/>
          <a:lstStyle/>
          <a:p>
            <a:fld id="{5BFF8129-1D00-1C4C-8F1D-2F7711F4C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53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79492D-1AAD-E87F-F2EE-BBFD9C91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13" y="6356349"/>
            <a:ext cx="2152650" cy="365124"/>
          </a:xfrm>
          <a:prstGeom prst="rect">
            <a:avLst/>
          </a:prstGeom>
        </p:spPr>
        <p:txBody>
          <a:bodyPr/>
          <a:lstStyle/>
          <a:p>
            <a:fld id="{83C20A05-519E-3549-A1A7-4988DC5EC238}" type="datetime1">
              <a:rPr lang="de-DE" smtClean="0"/>
              <a:t>18.12.2025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3F8CEB-9719-E560-1A54-5A39019C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06A7DF-B77C-A168-8845-D3636FA5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/>
          <a:lstStyle/>
          <a:p>
            <a:fld id="{5BFF8129-1D00-1C4C-8F1D-2F7711F4C9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65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3ABE0-2404-607B-8C63-57BADD23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C4BD9-E7F1-2266-626D-6CC132CE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91FC28-6756-126D-3CEA-E23A703E5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DB1DE6-9793-0703-7D74-3A8FC183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13" y="6356349"/>
            <a:ext cx="2152650" cy="365124"/>
          </a:xfrm>
          <a:prstGeom prst="rect">
            <a:avLst/>
          </a:prstGeom>
        </p:spPr>
        <p:txBody>
          <a:bodyPr/>
          <a:lstStyle/>
          <a:p>
            <a:fld id="{3F03BD4F-83F1-C549-92BD-CDBCB0F65C98}" type="datetime1">
              <a:rPr lang="de-DE" smtClean="0"/>
              <a:t>18.12.2025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950F84-99BC-7C87-3DBC-31F30AC8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C48286-A4E5-C1E1-2AEF-00A40439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/>
          <a:lstStyle/>
          <a:p>
            <a:fld id="{5BFF8129-1D00-1C4C-8F1D-2F7711F4C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33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E3FC6-4325-414A-210D-DBA0DE52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B80FFA-11DC-0DA5-9C6E-0F4B870DD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23D35F-21E3-F0C3-BDEF-2FD2D1CD7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2C569F-EF83-84EE-43DB-7CBC4ABB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13" y="6356349"/>
            <a:ext cx="2152650" cy="365124"/>
          </a:xfrm>
          <a:prstGeom prst="rect">
            <a:avLst/>
          </a:prstGeom>
        </p:spPr>
        <p:txBody>
          <a:bodyPr/>
          <a:lstStyle/>
          <a:p>
            <a:fld id="{356EB257-0BE3-7C4F-9A8E-65196A4456D6}" type="datetime1">
              <a:rPr lang="de-DE" smtClean="0"/>
              <a:t>18.12.2025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66825D-A478-4EBD-CA42-3838C413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2C5E30-CF3F-184A-469B-36848128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533400" cy="365124"/>
          </a:xfrm>
          <a:prstGeom prst="rect">
            <a:avLst/>
          </a:prstGeom>
        </p:spPr>
        <p:txBody>
          <a:bodyPr/>
          <a:lstStyle/>
          <a:p>
            <a:fld id="{5BFF8129-1D00-1C4C-8F1D-2F7711F4C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92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499FFF-AC72-6F6B-B861-1B0D537BB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034B62-9881-92C7-99EF-46C18AF10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7525" y="6372226"/>
            <a:ext cx="60769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sz="1400" dirty="0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3B7A33E0-C107-AD56-5B29-4E3CA2C5CBC6}"/>
              </a:ext>
            </a:extLst>
          </p:cNvPr>
          <p:cNvCxnSpPr/>
          <p:nvPr userDrawn="1"/>
        </p:nvCxnSpPr>
        <p:spPr>
          <a:xfrm>
            <a:off x="0" y="6219826"/>
            <a:ext cx="12192000" cy="0"/>
          </a:xfrm>
          <a:prstGeom prst="line">
            <a:avLst/>
          </a:prstGeom>
          <a:ln w="38100">
            <a:solidFill>
              <a:srgbClr val="97C08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 descr="AmKaRe 💚 – Ambulante Reha für Herz, Lunge, Gefäße in Köln">
            <a:extLst>
              <a:ext uri="{FF2B5EF4-FFF2-40B4-BE49-F238E27FC236}">
                <a16:creationId xmlns:a16="http://schemas.microsoft.com/office/drawing/2014/main" id="{672C27AA-F095-BE0A-6CE9-2D125EC67C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3" y="6253394"/>
            <a:ext cx="1301354" cy="5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AFAF419-8351-53A1-7A8A-E2910D00C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177292-9511-C34E-8B96-18B4F85646D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platzhalter 10">
            <a:extLst>
              <a:ext uri="{FF2B5EF4-FFF2-40B4-BE49-F238E27FC236}">
                <a16:creationId xmlns:a16="http://schemas.microsoft.com/office/drawing/2014/main" id="{AEE5D336-58B3-5EB3-CE3A-AB973B2E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939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herzstiftung.d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80DCB-5602-B0FF-3948-653A1BCE3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655" y="1729222"/>
            <a:ext cx="882869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Gesund altern mit Herz und Lunge – die Rolle der Prävention</a:t>
            </a:r>
          </a:p>
        </p:txBody>
      </p:sp>
    </p:spTree>
    <p:extLst>
      <p:ext uri="{BB962C8B-B14F-4D97-AF65-F5344CB8AC3E}">
        <p14:creationId xmlns:p14="http://schemas.microsoft.com/office/powerpoint/2010/main" val="27190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E1A3D-76B7-6199-3DA0-7124EE2AE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BBA60B7-B32F-1664-23B7-B7BB6CABFFE9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A282C1B-7A04-2CE3-5F99-B4664F728FA1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1CF24F-3BCA-A562-04CB-1280C4110D79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95EE58E-B376-5922-F689-29F5F69B4DAC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A79EA62-F3AE-4680-6F95-1B42BB0421A8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7E6EC1-31F4-095D-0DB3-2EDEE2143880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22C72-7963-CB9F-509D-43080AC63437}"/>
              </a:ext>
            </a:extLst>
          </p:cNvPr>
          <p:cNvSpPr txBox="1"/>
          <p:nvPr/>
        </p:nvSpPr>
        <p:spPr>
          <a:xfrm>
            <a:off x="2800350" y="152400"/>
            <a:ext cx="91821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Bluthochdruck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sz="2000" b="1" dirty="0"/>
              <a:t>Symptome: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Häufig lange wenige bis keine, ggf. unspezifisch (Schwindel, Kopfschmerzen, Gesichtsröte, Schlafstörungen)</a:t>
            </a:r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b="1" dirty="0"/>
              <a:t>Komplikationen: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Gefäßsystem (KHK, Schlaganfall, pAVK, Aortenaneurysma)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Herz (Hypertensive Herzerkrankung </a:t>
            </a:r>
            <a:r>
              <a:rPr lang="de-DE" sz="2000" dirty="0">
                <a:sym typeface="Wingdings" pitchFamily="2" charset="2"/>
              </a:rPr>
              <a:t></a:t>
            </a:r>
            <a:r>
              <a:rPr lang="de-DE" sz="2000" dirty="0"/>
              <a:t> Herzinsuffizienz)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Niere (Hypertensive Nephropathie </a:t>
            </a:r>
            <a:r>
              <a:rPr lang="de-DE" sz="2000" dirty="0">
                <a:sym typeface="Wingdings" pitchFamily="2" charset="2"/>
              </a:rPr>
              <a:t></a:t>
            </a:r>
            <a:r>
              <a:rPr lang="de-DE" sz="2000" dirty="0"/>
              <a:t> Nierenversagen)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Auge (Hypertensive Retinopathie </a:t>
            </a:r>
            <a:r>
              <a:rPr lang="de-DE" sz="2000" dirty="0">
                <a:sym typeface="Wingdings" pitchFamily="2" charset="2"/>
              </a:rPr>
              <a:t></a:t>
            </a:r>
            <a:r>
              <a:rPr lang="de-DE" sz="2000" dirty="0"/>
              <a:t> Gesichtsfeldausfälle)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Gehirn (Hypertensive zerebrale Mikroangiopathie </a:t>
            </a:r>
            <a:r>
              <a:rPr lang="de-DE" sz="2000" dirty="0">
                <a:sym typeface="Wingdings" pitchFamily="2" charset="2"/>
              </a:rPr>
              <a:t></a:t>
            </a:r>
            <a:r>
              <a:rPr lang="de-DE" sz="2000" dirty="0"/>
              <a:t> kognitive, motorische Defizite)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BFAE27-7874-C03A-E4A9-F0808F3C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10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571901B7-D59C-BAA9-BF8F-592EEEA2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2400-53E7-A74F-B9A7-0F4D6C714732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8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E26DF-D22A-D0BF-12EF-BA5478EE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2492451-9322-C0EB-0479-7D7CA837062E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5FE9F35-2D09-3618-BF9A-8A45274BA303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D48B7-C3CE-B983-558D-0AD3A2A3D448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FD56E9A-ED67-9A5B-CB97-7F7CF5BB4924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A4ADD0F-CDB8-D96E-9A61-76318BA3DA2C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868983-588B-D223-E30F-0249AE5F155C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E69968-517D-57B6-F45A-7B1AB52C1DD4}"/>
              </a:ext>
            </a:extLst>
          </p:cNvPr>
          <p:cNvSpPr txBox="1"/>
          <p:nvPr/>
        </p:nvSpPr>
        <p:spPr>
          <a:xfrm>
            <a:off x="2800350" y="152400"/>
            <a:ext cx="91821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Bluthochdruck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b="1" dirty="0"/>
              <a:t>Therapie: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Nicht-medikamentöse Maßnahmen (Lebensstilanpassung)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Medikamentöse Maßnahmen (</a:t>
            </a:r>
            <a:r>
              <a:rPr lang="de-DE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</a:t>
            </a:r>
            <a:r>
              <a:rPr lang="de-DE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de-DE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e-DE" sz="2000" dirty="0"/>
              <a:t>)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BF3B1E-EB8D-3C57-172C-B0A6C5F0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11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97E2C95-F0AD-6716-D3F3-222F72BE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23F2-3127-A64A-8BA5-16C9ABB9CAEB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6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24477-D751-4183-CF3D-911FAC186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B3573C8-64D1-BFEB-BAD9-DA859E581354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3353AB-72E6-747C-FBF8-51B34AB2833D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3E0366-5D19-3E90-2A33-EFCD1DF4AF10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8135D8F-0025-6327-F3C6-3B092C7748F5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142BC4D-B0C4-6B8B-F310-2124CED82F32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C0EB7B0-7777-EEDC-5724-F5247187BFEC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B132D1-895D-6FF6-D3AA-CA78E5FC7F40}"/>
              </a:ext>
            </a:extLst>
          </p:cNvPr>
          <p:cNvSpPr txBox="1"/>
          <p:nvPr/>
        </p:nvSpPr>
        <p:spPr>
          <a:xfrm>
            <a:off x="2800350" y="152400"/>
            <a:ext cx="91821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Bluthochdruck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b="1" dirty="0"/>
              <a:t>Therapie: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Nicht-medikamentöse Maßnahmen (Lebensstilanpassung)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Alkoholkonsum einschränken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Verzicht auf zuckerhaltige Erfrischungsgetränke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Keine übermäßige Kochsalzaufnahme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Gesunde, ausgewogene Ernährung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Rauchentwöhnung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Regelmäßige körperliche Aktivität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Gewichtsreduktion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5BDE1FE-2A93-C964-C261-820AE235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12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DFCF7451-42CB-CB15-E5CD-8FFDDCE8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C594-EDEB-E241-B544-05FC47EC2D70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6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B0CE2-EBDD-2D7D-F480-8CCD79B0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EBCE45D-8967-FE8C-8358-F08991ECC500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8BEE976-DEB4-1467-EDEA-2AFB77FA33E1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B663296-F100-9F64-819C-29B31300C180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1FB3A4A-DA87-7159-EE09-4AD5C8AC818C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863346D-7671-FDFF-8301-AE7AB7A51A66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EB88E1-6C73-92A5-A0D4-231FDCE6ED99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6ACB69-9606-DCAA-E1A4-3B50C3775366}"/>
              </a:ext>
            </a:extLst>
          </p:cNvPr>
          <p:cNvSpPr txBox="1"/>
          <p:nvPr/>
        </p:nvSpPr>
        <p:spPr>
          <a:xfrm>
            <a:off x="2800350" y="152400"/>
            <a:ext cx="91821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Bluthochdruck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b="1" dirty="0"/>
              <a:t>Therapie: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Nicht-medikamentöse Maßnahmen (Lebensstilanpassung)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Medikamentöse Maßnahmen (</a:t>
            </a:r>
            <a:r>
              <a:rPr lang="de-DE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</a:t>
            </a:r>
            <a:r>
              <a:rPr lang="de-DE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de-DE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e-DE" sz="2000" dirty="0"/>
              <a:t>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i="1" dirty="0"/>
              <a:t>Zweifachkombi</a:t>
            </a:r>
            <a:r>
              <a:rPr lang="de-DE" sz="2000" dirty="0"/>
              <a:t>: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ACE-Hemmer</a:t>
            </a:r>
            <a:r>
              <a:rPr lang="de-DE" sz="2000" dirty="0"/>
              <a:t> („-</a:t>
            </a:r>
            <a:r>
              <a:rPr lang="de-DE" sz="2000" dirty="0" err="1"/>
              <a:t>pril</a:t>
            </a:r>
            <a:r>
              <a:rPr lang="de-DE" sz="2000" dirty="0"/>
              <a:t>“)/</a:t>
            </a:r>
            <a:r>
              <a:rPr lang="de-DE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AT1-Rezeptor-Blocker</a:t>
            </a:r>
            <a:r>
              <a:rPr lang="de-DE" sz="2000" dirty="0"/>
              <a:t> („-</a:t>
            </a:r>
            <a:r>
              <a:rPr lang="de-DE" sz="2000" dirty="0" err="1"/>
              <a:t>sartan</a:t>
            </a:r>
            <a:r>
              <a:rPr lang="de-DE" sz="2000" dirty="0"/>
              <a:t>“) +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Thiaziddiuretikum</a:t>
            </a:r>
            <a:r>
              <a:rPr lang="de-DE" sz="2000" dirty="0"/>
              <a:t>/</a:t>
            </a:r>
            <a:r>
              <a:rPr lang="de-DE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Calciumantagonist</a:t>
            </a:r>
            <a:r>
              <a:rPr lang="de-DE" sz="2000" dirty="0"/>
              <a:t> („-</a:t>
            </a:r>
            <a:r>
              <a:rPr lang="de-DE" sz="2000" dirty="0" err="1"/>
              <a:t>dipin</a:t>
            </a:r>
            <a:r>
              <a:rPr lang="de-DE" sz="2000" dirty="0"/>
              <a:t>“) 	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DE" sz="2000" dirty="0"/>
              <a:t>ggf. +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Betablocker</a:t>
            </a:r>
            <a:r>
              <a:rPr lang="de-DE" sz="2000" dirty="0"/>
              <a:t> („-</a:t>
            </a:r>
            <a:r>
              <a:rPr lang="de-DE" sz="2000" dirty="0" err="1"/>
              <a:t>olol</a:t>
            </a:r>
            <a:r>
              <a:rPr lang="de-DE" sz="2000" dirty="0"/>
              <a:t>“) [bei Vorerkrankung des Herzens]</a:t>
            </a:r>
          </a:p>
          <a:p>
            <a:endParaRPr lang="de-DE" sz="2000" dirty="0"/>
          </a:p>
          <a:p>
            <a:r>
              <a:rPr lang="de-DE" sz="2000" dirty="0"/>
              <a:t>Wenn unzureichend: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dirty="0"/>
              <a:t>Dosierung erhöhen, ggf. </a:t>
            </a:r>
            <a:r>
              <a:rPr lang="de-DE" sz="2000" i="1" dirty="0"/>
              <a:t>Dreifachkombination 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D72022-252E-7835-DE6D-1E23A39E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13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63AF1BE9-E165-5D84-F251-9F300A7B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3115-144B-6C48-B714-C203FA0F7ABD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1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8874D-EF1A-02A1-D864-EE5C9211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25AB574-1BE8-CEE1-33DA-6B85181FB65D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123B1C1-BADE-5196-8DE2-B30B8FCA0A0F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5239D0-2E0B-2D72-7EA7-39DBA7295AB1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9ABC7ED-1C02-5CED-55E3-3D1E2E523AD7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5E863CB-CC81-4B17-0A22-8E3F4C68123A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ECD3F63-2B66-A1CD-BA4A-38040802766D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3A5D8A-6734-E57D-BD27-1521AECB74B6}"/>
              </a:ext>
            </a:extLst>
          </p:cNvPr>
          <p:cNvSpPr txBox="1"/>
          <p:nvPr/>
        </p:nvSpPr>
        <p:spPr>
          <a:xfrm>
            <a:off x="2800350" y="152400"/>
            <a:ext cx="91821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Koronare Herzkrankheit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r>
              <a:rPr lang="de-DE" sz="2000" b="1" dirty="0"/>
              <a:t>Definition: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Bildung von Plaques in den Herzkranzgefäßen (Arteriosklerose), was zu einer Minderperfusion des Herzens und einer Diskrepanz zwischen Sauerstoffangebot und –bedarf des Herzmuskels führt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b="1" dirty="0"/>
              <a:t>Lebenszeitprävalenz: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Frauen: 6,5 %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Männer: 9,2%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ED030F-FABA-7BC5-AD46-473894E2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14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1DE9F1F-73FF-AECB-F8F7-1E69A020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2F85-CB09-704C-8590-419A62524AF5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301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D973D-B1A0-3571-5A32-3B29E7140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27DD04F-E08D-2D80-D818-15C70B0A7D5C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A49CE84-F608-0872-FCEF-82B16342CC9B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11DE3CA-60EE-7719-9005-211FB60CB54C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196652C-C467-2019-7FFA-FC522AAF531C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3D29F87-21C4-A3D8-3E96-C1091F2790DE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BDA291-5517-D4B5-5BDA-6709492DAA32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0B3677E-B967-442F-1C43-08F629ECFA9D}"/>
              </a:ext>
            </a:extLst>
          </p:cNvPr>
          <p:cNvSpPr txBox="1"/>
          <p:nvPr/>
        </p:nvSpPr>
        <p:spPr>
          <a:xfrm>
            <a:off x="2800350" y="152400"/>
            <a:ext cx="91821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Koronare Herzkrankheit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Einteilung</a:t>
            </a:r>
            <a:r>
              <a:rPr lang="de-DE" sz="2000" dirty="0"/>
              <a:t> der KHK erfolgt nach betroffenem Stromgebiet: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/>
              <a:t>LCA</a:t>
            </a:r>
            <a:r>
              <a:rPr lang="de-DE" sz="2000" dirty="0"/>
              <a:t> (A. coronaria </a:t>
            </a:r>
            <a:r>
              <a:rPr lang="de-DE" sz="2000" dirty="0" err="1"/>
              <a:t>sinistra</a:t>
            </a:r>
            <a:r>
              <a:rPr lang="de-DE" sz="2000" dirty="0"/>
              <a:t>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b="1" dirty="0"/>
              <a:t>RIVA</a:t>
            </a:r>
            <a:r>
              <a:rPr lang="de-DE" sz="2000" dirty="0"/>
              <a:t> (Ramus </a:t>
            </a:r>
            <a:r>
              <a:rPr lang="de-DE" sz="2000" dirty="0" err="1"/>
              <a:t>interventricularis</a:t>
            </a:r>
            <a:r>
              <a:rPr lang="de-DE" sz="2000" dirty="0"/>
              <a:t> anterior)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b="1" dirty="0"/>
              <a:t>RCX</a:t>
            </a:r>
            <a:r>
              <a:rPr lang="de-DE" sz="2000" dirty="0"/>
              <a:t> (Ramus </a:t>
            </a:r>
            <a:r>
              <a:rPr lang="de-DE" sz="2000" dirty="0" err="1"/>
              <a:t>circumflexus</a:t>
            </a:r>
            <a:r>
              <a:rPr lang="de-DE" sz="2000" dirty="0"/>
              <a:t>)</a:t>
            </a:r>
          </a:p>
          <a:p>
            <a:pPr lvl="3"/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/>
              <a:t>RCA</a:t>
            </a:r>
            <a:r>
              <a:rPr lang="de-DE" sz="2000" dirty="0"/>
              <a:t> (A. coronaria dextra)</a:t>
            </a:r>
          </a:p>
          <a:p>
            <a:endParaRPr lang="de-DE" sz="2000" dirty="0"/>
          </a:p>
          <a:p>
            <a:endParaRPr lang="de-DE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dirty="0"/>
              <a:t>Ein-Gefäß-Erkrankung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dirty="0"/>
              <a:t>Zwei-Gefäß-Erkrankung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dirty="0"/>
              <a:t>Drei-Gefäß-Erkrankung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dirty="0"/>
              <a:t>Hauptstammstenose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578EC0-8E2A-5384-AF55-05BC8F2E8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16" y="2340444"/>
            <a:ext cx="2855784" cy="342694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AB68E8A-84B4-96F4-C5F5-7F08F8FF3128}"/>
              </a:ext>
            </a:extLst>
          </p:cNvPr>
          <p:cNvSpPr txBox="1"/>
          <p:nvPr/>
        </p:nvSpPr>
        <p:spPr>
          <a:xfrm>
            <a:off x="9000128" y="5666726"/>
            <a:ext cx="328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https://</a:t>
            </a:r>
            <a:r>
              <a:rPr lang="de-DE" sz="1200" dirty="0" err="1"/>
              <a:t>www.herzpraxis.ch</a:t>
            </a:r>
            <a:r>
              <a:rPr lang="de-DE" sz="1200" dirty="0"/>
              <a:t>/</a:t>
            </a:r>
            <a:r>
              <a:rPr lang="de-DE" sz="1200" dirty="0" err="1"/>
              <a:t>herzkranzgefaesse</a:t>
            </a:r>
            <a:endParaRPr lang="de-DE" sz="12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FD011C1-A3AF-B688-B3A3-F7FB5BC7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15</a:t>
            </a:fld>
            <a:endParaRPr lang="de-DE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C404055-5A91-93A4-4D87-E41714EE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9BD8-DC80-CF44-9D39-8E5437282BFE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8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575D3-2231-61B2-77A8-6B4B2C18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7B828CE-9C9E-D96E-0E10-EE4CBB88FFCF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55227E3-DD30-0190-DEBF-B2969B02BBB8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973C691-02CD-C799-FA61-01D96599C75B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1067089-7A7A-96A3-0DEE-7A5C26E48DB9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82B6DA0-A7B4-E600-539A-7077DDB7E636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7425C2-3D7F-9B85-F425-4793EF6F4957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17535F5-BB02-B22F-6EFD-8AA8AC04031A}"/>
              </a:ext>
            </a:extLst>
          </p:cNvPr>
          <p:cNvSpPr txBox="1"/>
          <p:nvPr/>
        </p:nvSpPr>
        <p:spPr>
          <a:xfrm>
            <a:off x="2800350" y="152400"/>
            <a:ext cx="91821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Koronare Herzkrankheit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Hauptrisikofaktoren: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Dyslipidämie (v.a. Hypercholesterinämie, </a:t>
            </a:r>
            <a:r>
              <a:rPr lang="de-DE" sz="2000" dirty="0" err="1"/>
              <a:t>Lp</a:t>
            </a:r>
            <a:r>
              <a:rPr lang="de-DE" sz="2000" dirty="0"/>
              <a:t>(a)-Erhöhung)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Arterielle Hypertonie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Diabetes Mellitus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Adipositas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Rauchen</a:t>
            </a:r>
          </a:p>
          <a:p>
            <a:endParaRPr lang="de-DE" sz="2000" dirty="0"/>
          </a:p>
          <a:p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b="1" dirty="0"/>
              <a:t>Weitere Risikofaktoren:</a:t>
            </a:r>
          </a:p>
          <a:p>
            <a:r>
              <a:rPr lang="de-DE" sz="2000" dirty="0"/>
              <a:t>Positive Familienanamnese, männliches Geschlecht, hohes Lebensalter, Bewegungsmangel, ungesunde Ernährung, chronische Entzündungen, Umweltfaktoren (Luftverschmutzung, Lärmbelästigung) 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808B3F-5981-99AC-50E3-6CEAC19D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16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C4703CE-A106-2CC6-0449-705C4560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CCCF-9824-3545-BDF6-6964FC945FBB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1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F291D-5C3C-9E41-6037-F9799FCE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890927C-0F9D-F7A4-2A79-D3BE55448AA1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B6E5D1C-4CA6-E092-AD1A-C8905D136849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488E4CD-CA87-8A55-D2EF-DC3D242C228C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12E77A4-85CF-4E15-29F8-1C2BF46FDEE1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3BB7E-41D9-017D-3A63-72BB1B56E527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50803-FAD3-9E57-F8E5-537E926E18B9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C70B49-D0E2-F0D2-CEEB-AA7D0ED6387C}"/>
              </a:ext>
            </a:extLst>
          </p:cNvPr>
          <p:cNvSpPr txBox="1"/>
          <p:nvPr/>
        </p:nvSpPr>
        <p:spPr>
          <a:xfrm>
            <a:off x="2800350" y="152400"/>
            <a:ext cx="91821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Koronare Herzkrankheit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Symptomatik</a:t>
            </a:r>
            <a:r>
              <a:rPr lang="de-DE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i="1" dirty="0" err="1"/>
              <a:t>Leitsyptom</a:t>
            </a:r>
            <a:r>
              <a:rPr lang="de-DE" sz="2000" dirty="0"/>
              <a:t>: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Angina Pectoris (= Schmerzen oder Druckgefühl in der Brust) 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Ggf.  zusätzlich Schmerzausstrahlung, Angst, Unruhe, Schwitzen, Übelkeit, Erbrechen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11CD90B-423A-4A01-CF4F-6999433C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17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B9BAB1F-5D3D-E4C6-8A07-79041A02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44F-9294-F14B-9110-1269A794A602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8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D7BE0-6F1F-B637-B9F3-3C0702D5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F76A305-4ABE-1D81-3A54-C4B5E6310EE6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83BF046-635F-3E6F-4C55-C99E8D9B9036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5AE3285-22A2-39C5-1391-FB64EC56D943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78A1231-BEE8-51B9-9F29-3F2C0D080F33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DB372E8-2DFA-FE21-E84E-56CCA8A2A12A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4D68F7-FC22-FF70-7569-138EE65241AA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B7479E-B1B7-6E72-26CB-075D4040CD62}"/>
              </a:ext>
            </a:extLst>
          </p:cNvPr>
          <p:cNvSpPr txBox="1"/>
          <p:nvPr/>
        </p:nvSpPr>
        <p:spPr>
          <a:xfrm>
            <a:off x="2800350" y="152400"/>
            <a:ext cx="9182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Koronare Herzkrankheit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Komplikationen</a:t>
            </a:r>
            <a:r>
              <a:rPr lang="de-DE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Herzinfarkt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Plötzlicher Herztod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Herzinsuffizienz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Herzrhythmusstörungen</a:t>
            </a:r>
            <a:endParaRPr lang="de-DE" sz="2000" dirty="0"/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31A9028-8D73-7B85-61F8-4134DFFC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18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CAE59D58-FEC8-1836-FFF7-77328083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F1-6C32-2B49-B119-C0522F9BB519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8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BFA04-5692-100E-0BF7-AC171D55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6B29608-4ECD-9F8A-DAAA-61768EBCF326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3BB55CD-582E-1FD6-0DF3-56E5E843D211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D726098-3FCF-C7AF-1562-2D87174CBF21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EC75A78-00FB-4592-3C7F-1A635113D3B0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3091012-C17E-FC97-E4CC-33D97AE4487C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E739452-E8A0-EC4A-58A7-5DF489ED2B90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DC02A50-C63F-686C-D49C-4803FA7B2B8A}"/>
              </a:ext>
            </a:extLst>
          </p:cNvPr>
          <p:cNvSpPr txBox="1"/>
          <p:nvPr/>
        </p:nvSpPr>
        <p:spPr>
          <a:xfrm>
            <a:off x="2800350" y="152400"/>
            <a:ext cx="9182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Koronare Herzkrankheit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Therapie: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Nicht-medikamentöse Therapie (Lebensstilanpassung)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Medikamentöse Therapie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Symptomatische Therapie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Präventive Therapie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A3D3DA-672E-02FF-AD3D-F8C77269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19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59A91207-3ACA-0BB4-999E-0D334213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8B3-AF94-354D-A2C6-7FC7CBF1EBB0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9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B0380-F6A2-3029-F040-72385776D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BF5FFC-EB8A-88A1-1399-32DDD5977EB8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B6E76EA-2F69-7BDD-1766-06FEFCB1FAD0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85D48A9-5C1A-7FF4-D7D5-C819E11CD7F9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496C01-CC5C-54AF-8F56-D7CFF17CB6F1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16D8375-4761-1461-18D0-7E787004C544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433CD76-81EF-90AF-DAAC-0844FCFC72AF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46BB44-9D69-D445-D7BE-455EFE6A1841}"/>
              </a:ext>
            </a:extLst>
          </p:cNvPr>
          <p:cNvSpPr txBox="1"/>
          <p:nvPr/>
        </p:nvSpPr>
        <p:spPr>
          <a:xfrm>
            <a:off x="2764839" y="480874"/>
            <a:ext cx="9182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Ziele des </a:t>
            </a:r>
            <a:r>
              <a:rPr lang="de-DE" sz="3200" b="1" dirty="0" smtClean="0">
                <a:solidFill>
                  <a:srgbClr val="9EB68F"/>
                </a:solidFill>
              </a:rPr>
              <a:t>Vortrages</a:t>
            </a:r>
            <a:endParaRPr lang="de-DE" dirty="0"/>
          </a:p>
          <a:p>
            <a:endParaRPr lang="de-DE" dirty="0"/>
          </a:p>
          <a:p>
            <a:pPr>
              <a:lnSpc>
                <a:spcPct val="300000"/>
              </a:lnSpc>
            </a:pPr>
            <a:endParaRPr lang="de-DE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Bewusstsein schaffen für häufige Herz- und </a:t>
            </a:r>
            <a:r>
              <a:rPr lang="de-DE" sz="2000" dirty="0" smtClean="0"/>
              <a:t>Lungenerkrankungen </a:t>
            </a:r>
            <a:r>
              <a:rPr lang="de-DE" sz="2000" dirty="0"/>
              <a:t>im </a:t>
            </a:r>
            <a:r>
              <a:rPr lang="de-DE" sz="2000" dirty="0" smtClean="0"/>
              <a:t>Alter</a:t>
            </a:r>
          </a:p>
          <a:p>
            <a:pPr lvl="2"/>
            <a:endParaRPr lang="de-DE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Verständnis fördern für </a:t>
            </a:r>
            <a:r>
              <a:rPr lang="de-DE" sz="2000" dirty="0" smtClean="0"/>
              <a:t>Risikofaktoren </a:t>
            </a:r>
            <a:r>
              <a:rPr lang="de-DE" sz="2000" dirty="0"/>
              <a:t>und </a:t>
            </a:r>
            <a:r>
              <a:rPr lang="de-DE" sz="2000" dirty="0" smtClean="0"/>
              <a:t>Entstehungsmechanismen</a:t>
            </a:r>
            <a:endParaRPr lang="de-DE" sz="2000" dirty="0"/>
          </a:p>
          <a:p>
            <a:pPr marL="1200150" lvl="2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Motivation zur aktiven Gesundheitsvorsorge wecken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31BFAD-2F8D-6316-52E4-5DEC72DF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6559464-8003-5A40-3473-038C7F49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C820-A92E-8D4B-9F9E-730B0AFC41C4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19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6FDF1-0939-F68E-9CDC-5752840C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F0716A1-C72F-8D3F-76EA-C7F21DEFC483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659655-3005-44D6-99A3-02CA6EABE9C6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932AED9-5CD1-8CCF-6171-C4FC01C65D52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43C189-B152-FC6C-5B57-A4DC695FCBB3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B2651FC-A704-65AF-AC96-D2A730002080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7A93A9B-93F4-6BFE-6ED8-DB34ABDED619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B317F2-A100-3CA9-B19E-9E2B3439F54B}"/>
              </a:ext>
            </a:extLst>
          </p:cNvPr>
          <p:cNvSpPr txBox="1"/>
          <p:nvPr/>
        </p:nvSpPr>
        <p:spPr>
          <a:xfrm>
            <a:off x="2800350" y="152400"/>
            <a:ext cx="91821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Koronare Herzkrankheit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Therapie: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Nicht-medikamentöse Therapie (Lebensstilanpassung)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Medikamentöse Therapie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Symptomatische Therapie</a:t>
            </a: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de-DE" sz="2000" i="1" dirty="0"/>
              <a:t>Nitrate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FA2C3A8-D560-2C96-EA8F-A4EC2498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20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0C8DC51-E221-4D79-7EC9-AC48AE9E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331-EE36-694D-9A14-D30FD56DD07D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85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E59B5-5723-ADC1-4E1B-51DDE0784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07A9B3-1C5F-BAEA-3A4C-703A695DDE71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86FE2B-F0B6-B7A2-FD70-34EED4826F66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22C1FF0-4CDB-40C3-791F-79B5A45EC2FC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EAAEE59-B157-6F4A-6074-84EC93979D1E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E603E5B-EA3A-6DA7-4205-80544784E633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085CBD4-48DE-A4F9-225F-F61FB08AF4F6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025E33-2A3F-8032-3AA0-498DD18219DF}"/>
              </a:ext>
            </a:extLst>
          </p:cNvPr>
          <p:cNvSpPr txBox="1"/>
          <p:nvPr/>
        </p:nvSpPr>
        <p:spPr>
          <a:xfrm>
            <a:off x="2800350" y="152400"/>
            <a:ext cx="91821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Koronare Herzkrankheit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Therapie: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Nicht-medikamentöse Therapie (Lebensstilanpassung)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Medikamentöse Therapie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Symptomatische Therapie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Präventive Therapie</a:t>
            </a: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de-DE" sz="2000" i="1" dirty="0"/>
              <a:t>ASS oder Clopidogrel (= </a:t>
            </a:r>
            <a:r>
              <a:rPr lang="de-DE" sz="2000" i="1" dirty="0" err="1"/>
              <a:t>Blutplättchenhemmung</a:t>
            </a:r>
            <a:r>
              <a:rPr lang="de-DE" sz="2000" i="1" dirty="0"/>
              <a:t>)</a:t>
            </a: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de-DE" sz="2000" i="1" dirty="0"/>
              <a:t>Statine (= Blutfettsenkung)</a:t>
            </a: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de-DE" sz="2000" i="1" dirty="0"/>
              <a:t>Blutzuckereinstellung</a:t>
            </a: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de-DE" sz="2000" i="1" dirty="0"/>
              <a:t>Blutdruckeinstellung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22E2C5-10EA-4C7F-7292-96FE200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21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6A2652DF-AD31-6BA2-EEE9-6442B895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6A36-C8B4-E54F-90CB-BB3C8774D19C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5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3A6FC-0087-4084-4917-F587C4C1E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9AFB420-48B9-97B4-37AF-7DD549C91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38" y="3024326"/>
            <a:ext cx="4007511" cy="27975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BBAECC0-57D0-C6FF-0C11-47D523A76B2E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85A6CA2-78B7-41BF-7BAC-BB6ADC9BA129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739AB35-2DBE-F54C-3921-D4364C2B9E78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8D81E24-A7A7-D958-AA35-4DCBFD33C4E8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5B2ABB7-1D95-E824-29DD-F2655D41A1D6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7997C7F-2198-7129-99E9-624AA49328DF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116B97-09A5-6339-91D0-3D4EFFE3733D}"/>
              </a:ext>
            </a:extLst>
          </p:cNvPr>
          <p:cNvSpPr txBox="1"/>
          <p:nvPr/>
        </p:nvSpPr>
        <p:spPr>
          <a:xfrm>
            <a:off x="2800350" y="152400"/>
            <a:ext cx="9182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Herzinfarkt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Symptome: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entsprechen der koronaren Herzkrankheit: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Akut einsetzende Schmerzen oder Druckgefühl in der Brust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Ggf. + Schmerzausstrahlung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Angst, Unruhe, Schwitzen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Übelkeit, Erbrechen </a:t>
            </a:r>
          </a:p>
          <a:p>
            <a:endParaRPr lang="de-DE" sz="2000" dirty="0"/>
          </a:p>
          <a:p>
            <a:r>
              <a:rPr lang="de-DE" sz="2000" dirty="0"/>
              <a:t>„Wie ein großer Stein auf der Brust“</a:t>
            </a:r>
          </a:p>
          <a:p>
            <a:r>
              <a:rPr lang="de-DE" sz="2000" dirty="0"/>
              <a:t>„ Als ob der BH viel zu eng sei“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i="1" dirty="0"/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E9CEA87-8052-4AF1-D2FC-08DBC361AE87}"/>
              </a:ext>
            </a:extLst>
          </p:cNvPr>
          <p:cNvSpPr txBox="1"/>
          <p:nvPr/>
        </p:nvSpPr>
        <p:spPr>
          <a:xfrm>
            <a:off x="8146438" y="5831029"/>
            <a:ext cx="382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https://</a:t>
            </a:r>
            <a:r>
              <a:rPr lang="de-DE" sz="1200" dirty="0" err="1"/>
              <a:t>www.amboss.de</a:t>
            </a:r>
            <a:r>
              <a:rPr lang="de-DE" sz="1200" dirty="0"/>
              <a:t>/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46A1BAD-65CF-661B-4772-C2DDD7B3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22</a:t>
            </a:fld>
            <a:endParaRPr lang="de-DE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03698DBE-376F-F665-CF73-8F51E037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938-8181-5541-990C-25891CC7A158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6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FB371-E171-7BDD-F012-55CEC9A08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DE9F624-7094-62EC-C59C-A787C57AD629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9D35259-2CFC-0FA4-09C0-8F30192DC8FF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77831BE-FF6C-D812-5599-499F77BCF758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AA7D50F-8A5C-ECCE-E6D2-F5BC04F480D9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6CA727-04B8-0A72-58E3-91747E46A0DA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A21DFF-A5C2-B454-9C03-407351879D33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09CA83-8D10-7B88-DCB1-582692E05824}"/>
              </a:ext>
            </a:extLst>
          </p:cNvPr>
          <p:cNvSpPr txBox="1"/>
          <p:nvPr/>
        </p:nvSpPr>
        <p:spPr>
          <a:xfrm>
            <a:off x="2800350" y="152400"/>
            <a:ext cx="91821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Herzinfarkt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Herzinfarkt-Risiko-Test: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DE" sz="2000"/>
              <a:t>https://herzstiftung.de/risik</a:t>
            </a:r>
            <a:r>
              <a:rPr lang="de-DE" sz="2000" dirty="0"/>
              <a:t>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i="1" dirty="0"/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pic>
        <p:nvPicPr>
          <p:cNvPr id="11" name="Picture 2" descr="Home">
            <a:hlinkClick r:id="rId2"/>
            <a:extLst>
              <a:ext uri="{FF2B5EF4-FFF2-40B4-BE49-F238E27FC236}">
                <a16:creationId xmlns:a16="http://schemas.microsoft.com/office/drawing/2014/main" id="{EB5E35F1-BF92-1B83-E611-C7481F36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3" y="4720385"/>
            <a:ext cx="2929467" cy="13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711BED-6FEE-57F6-7CE8-94047AB0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23</a:t>
            </a:fld>
            <a:endParaRPr 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4386B400-CFFF-9289-8B45-3F3B795F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DB9-938C-D947-8D3C-BFF68B51BF26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1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16BAF-FDAC-F772-B458-0273262AD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9AD517B-F7DD-6C05-C85E-08CBDA35FDA8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9A277FD-C09D-A75F-A66D-80103774490E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41AC19-0997-ADBD-572F-91FB73DA6A60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1B2B022-953E-0344-9B3C-45ACEEE10E6A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32D391-716E-5B00-78C0-2BC28729A3FC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557AC1-ECA2-CEC8-0A43-EADAC9E599EC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074247-63D9-2A21-2D90-98EF6EF11119}"/>
              </a:ext>
            </a:extLst>
          </p:cNvPr>
          <p:cNvSpPr txBox="1"/>
          <p:nvPr/>
        </p:nvSpPr>
        <p:spPr>
          <a:xfrm>
            <a:off x="2800350" y="152400"/>
            <a:ext cx="9182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Herzinfarkt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Score-2 Rechner:</a:t>
            </a:r>
          </a:p>
          <a:p>
            <a:pPr lvl="1"/>
            <a:endParaRPr lang="de-DE" sz="2000" i="1" dirty="0"/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953AFEC-9798-E753-83B3-E233A34D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415" y="2193628"/>
            <a:ext cx="6575969" cy="3986207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C7905ED-9963-6805-3ACA-FA5A6D05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24</a:t>
            </a:fld>
            <a:endParaRPr 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45BA609-09E1-1E3E-621D-7022ABB8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974D-217D-CF4C-B09C-E589642E18CB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1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97769-F0D5-0401-42F6-9C834E42B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FF38DC6-A683-4B21-9DC8-658893A227CC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288D826-70BE-313C-8EFD-B7E79E1B5664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E8548B-77B1-CD34-2B81-A8D4E823874F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DF7C50-2B6B-7E4C-A4C8-ACE342B5E493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5CB9B90-ECDB-69DC-779A-0D0F6F12BD35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877503-799B-C8C1-6F37-DF4F12DDDCCB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59B271B-48A9-97E4-FD55-655041512514}"/>
              </a:ext>
            </a:extLst>
          </p:cNvPr>
          <p:cNvSpPr txBox="1"/>
          <p:nvPr/>
        </p:nvSpPr>
        <p:spPr>
          <a:xfrm>
            <a:off x="2800350" y="152400"/>
            <a:ext cx="91821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Herzinfarkt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Therapie: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Akuttherapie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Revaskularisierende</a:t>
            </a:r>
            <a:r>
              <a:rPr lang="de-DE" sz="2000" dirty="0"/>
              <a:t> Therapie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193D2F4-D75A-AD81-F07F-F51F9CD1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25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2C39623-DAA3-C20B-5DA9-DA505358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3116-4BC9-D641-93BA-86A569D47A0E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3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3BF69-6522-286A-D243-D5863C888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C72640-BF88-0A0C-4019-29A347C79DCD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D5FC155-A88A-F2CF-6EF8-CA63763006BF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BDCD83-22E9-08BF-3740-0E285314F81C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14E3A7-2238-A2EA-799D-846338D66DD3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A9D1A53-641A-EA91-D2BC-276A8AAF1124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7138FF3-56A6-DD35-94A6-097AFF879A79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3B9132-0679-D722-CE13-0BE78A7A067A}"/>
              </a:ext>
            </a:extLst>
          </p:cNvPr>
          <p:cNvSpPr txBox="1"/>
          <p:nvPr/>
        </p:nvSpPr>
        <p:spPr>
          <a:xfrm>
            <a:off x="2800350" y="152400"/>
            <a:ext cx="91821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Herzinfarkt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Therapie: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Akuttherapie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Blutplättchenhemmung</a:t>
            </a:r>
            <a:endParaRPr lang="de-DE" sz="20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Gerinnungshemmung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Analgetika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Sauerstoffgabe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73DD1C-CA98-AF97-BCEA-55E3E75E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26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16021AC-9C36-9C1C-B20A-1361C9A2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9A08-0ED6-2C4E-8BF2-7358480D2851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8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D9085-8CFB-DF67-78A8-EB0FD11A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85B55C2-E5AD-BE0A-7638-5DABFBDF49AC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9C10C7-604E-D3FD-BFA1-3E47C0361C57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8632806-C163-939F-6E5A-3BEE02AD8638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CE6AD8-D521-2896-ED3F-75C26493D1D4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F20BC0-CF2A-F24D-7960-559E5C90A716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2D3BC42-FD27-C847-9488-F1D77109A486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0B7ECD8-930A-9770-6161-F79C5F96E7FC}"/>
              </a:ext>
            </a:extLst>
          </p:cNvPr>
          <p:cNvSpPr txBox="1"/>
          <p:nvPr/>
        </p:nvSpPr>
        <p:spPr>
          <a:xfrm>
            <a:off x="2800350" y="152400"/>
            <a:ext cx="9182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Herzinfarkt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Therapie: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Akuttherapie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Revaskularisierende</a:t>
            </a:r>
            <a:r>
              <a:rPr lang="de-DE" sz="2000" dirty="0"/>
              <a:t> Therapie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Stentimplantation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Bypass-OP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FD7EA6-B9C6-FA62-5524-71653A04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27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1E25542-41C2-1A91-2A5A-220D7186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C7D-AA84-D844-BF4E-9D141DB422A7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02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BC9E9-A740-25AE-6950-518BC2E1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57D9DF7-8FD5-0E36-83FA-A6E2668AE28B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CC1BBC-23FA-DC51-ABD2-2F5F2C496683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1D85068-27DB-8483-5192-DA845BB50594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FBC8DCD-0948-9E75-00BE-739FEBBA9C25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1056DB-32A9-EAB4-A1BE-3CC56D345CE4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76016D8-4C73-5BC4-6914-413004BC3A32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F9ACA4-1ADE-5AF4-D1A8-FD05166F34D8}"/>
              </a:ext>
            </a:extLst>
          </p:cNvPr>
          <p:cNvSpPr txBox="1"/>
          <p:nvPr/>
        </p:nvSpPr>
        <p:spPr>
          <a:xfrm>
            <a:off x="2800350" y="152400"/>
            <a:ext cx="9182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Herzinfarkt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Folgen: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Plötzlicher Herztod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Herzrhythmusstörungen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Herzinsuffizienz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Herzkammeraneurysmata</a:t>
            </a:r>
            <a:endParaRPr lang="de-DE" sz="2000" dirty="0"/>
          </a:p>
          <a:p>
            <a:pPr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6DB88A-324E-6636-C886-6A574576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28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1BE11CC-A037-C505-BC47-BB5EDD26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49DD-6E69-734C-A286-D51825DEA181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D9777-D9DD-1C8D-86E7-83BE63A44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315D909-51F5-F3D8-04A7-AE88E1F8AE08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BBE4BFD-4411-34F6-0706-1348F8C79F6F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3710181-0156-1238-E54C-341284E195FC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DD199D-A48F-70B5-C0B4-3CE56C029462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2A47751-D0B4-0CB5-DEC0-6301F4368633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382C27D-9B3D-FA8B-1436-307679CC4916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164A23-9E6E-004A-7B52-AEFD5A6E6A38}"/>
              </a:ext>
            </a:extLst>
          </p:cNvPr>
          <p:cNvSpPr txBox="1"/>
          <p:nvPr/>
        </p:nvSpPr>
        <p:spPr>
          <a:xfrm>
            <a:off x="2800350" y="152400"/>
            <a:ext cx="91821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COPD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r>
              <a:rPr lang="de-DE" sz="2000" b="1" dirty="0"/>
              <a:t>Definition: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Chronische irreversible Erkrankung der Atemwege, die mit einer zunehmenden Einschränkung der Lungenventilation einhergeht</a:t>
            </a:r>
          </a:p>
          <a:p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940DF7-9E1C-4A41-0FA6-2BCDDA1B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39" y="2715550"/>
            <a:ext cx="5242222" cy="295117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A17B378-5E81-9660-B77B-F473762BD8B7}"/>
              </a:ext>
            </a:extLst>
          </p:cNvPr>
          <p:cNvSpPr txBox="1"/>
          <p:nvPr/>
        </p:nvSpPr>
        <p:spPr>
          <a:xfrm>
            <a:off x="2800350" y="3095625"/>
            <a:ext cx="39398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Prävalenz: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Etwa 7 Millionen Erwachsene in Deutschland (COPD-Deutschland e.V</a:t>
            </a:r>
            <a:r>
              <a:rPr lang="de-DE" sz="2000" dirty="0">
                <a:sym typeface="Wingdings" pitchFamily="2" charset="2"/>
              </a:rPr>
              <a:t>.)</a:t>
            </a:r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921F3CE-DFE7-E355-6A69-58B333C6E895}"/>
              </a:ext>
            </a:extLst>
          </p:cNvPr>
          <p:cNvSpPr txBox="1"/>
          <p:nvPr/>
        </p:nvSpPr>
        <p:spPr>
          <a:xfrm>
            <a:off x="6770539" y="5666726"/>
            <a:ext cx="5451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https://alpine-</a:t>
            </a:r>
            <a:r>
              <a:rPr lang="de-DE" sz="1200" dirty="0" err="1"/>
              <a:t>biomedical.ch</a:t>
            </a:r>
            <a:r>
              <a:rPr lang="de-DE" sz="1200" dirty="0"/>
              <a:t>/</a:t>
            </a:r>
            <a:r>
              <a:rPr lang="de-DE" sz="1200" dirty="0" err="1"/>
              <a:t>blog</a:t>
            </a:r>
            <a:r>
              <a:rPr lang="de-DE" sz="1200" dirty="0"/>
              <a:t>/</a:t>
            </a:r>
            <a:r>
              <a:rPr lang="de-DE" sz="1200" dirty="0" err="1"/>
              <a:t>copd</a:t>
            </a:r>
            <a:r>
              <a:rPr lang="de-DE" sz="1200" dirty="0"/>
              <a:t>/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56906E4-C9E7-9EE9-D5F6-7E090D32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29</a:t>
            </a:fld>
            <a:endParaRPr 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C56C10-7DBA-557C-411F-FB22CBE2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D47-BE6E-284B-B717-712056D94B88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735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ACBA9-F941-EFFE-74C5-47DD3A9EE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832B659-A25B-1592-2B66-85A41EF8D4EB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DF9D20-56EE-0255-0510-4572A853F048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1933724-B543-7192-27D8-BFAD53D0CF45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6256C8-4E66-FDD7-BFFD-2BFB2137C8EE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E4FE4B2-23C7-CA9F-F2E2-3BF6A224E904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93ED87B-9966-1DC0-2066-A4F9D5975FD8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BC9845F-C307-A622-3ACF-C121E096BFFF}"/>
              </a:ext>
            </a:extLst>
          </p:cNvPr>
          <p:cNvSpPr txBox="1"/>
          <p:nvPr/>
        </p:nvSpPr>
        <p:spPr>
          <a:xfrm>
            <a:off x="2800350" y="152400"/>
            <a:ext cx="9182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Was ist Prävention?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Als Prävention bezeichnet man jede Maßnahme, die eine Beeinträchtigung der Gesundheit verhindern oder verzögern kann bzw. weniger wahrscheinlich werden lässt.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D15058-CE86-DDF3-554E-68D85CC2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CAAE7271-2A39-CFC1-A404-242290E6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6CAE-6416-B343-9482-19D30B29921D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640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61992-0DDB-8798-184D-17CE3300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801D62F-36CB-C77C-E282-6060C6C515EC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39CC30-E46D-5744-9102-D60EE244DCF2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A27A8E6-B62A-B858-8955-AF74C551D1F0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2502A5D-BD71-8139-B1C0-747C63223E8A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3A617E2-4DCA-1561-E61C-01130822602F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4D58A1-DAD6-CC59-94F8-0B5A3C25CCC7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39A5B8B-A202-2B05-0823-D93A9D3B94CE}"/>
              </a:ext>
            </a:extLst>
          </p:cNvPr>
          <p:cNvSpPr txBox="1"/>
          <p:nvPr/>
        </p:nvSpPr>
        <p:spPr>
          <a:xfrm>
            <a:off x="2800350" y="152400"/>
            <a:ext cx="91821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COPD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Risikofaktoren: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Tabakrauch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Genetische Veranlagungen (z.B. alpha1-Antitrypsin-Mangel)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Berufsbedingtes Einatmen von Stäuben (z.B. Bergbau)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Luftschadstoffe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Infektionen der Atemwege in der Kindheit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b="1" dirty="0"/>
              <a:t>Symptome: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Chronischer Husten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Auswurf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Luftnot, v.a. bei Belastung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Engegefühl in der Brust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79BCA8-8350-B40F-E72A-B340DA55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30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5F7B8E9-A84D-FD4A-F790-A1DBDEAA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74A-6C41-6047-B01E-A1DE15A35696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35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9026E-B4B2-F533-31B2-C57DE645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639E7FD-7B99-4015-5A0C-49D2547FE769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5ECA37F-9352-17E8-3067-1396C2CA413C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BF68903-8927-8F73-0E3F-8CB4D1AC4E94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966F979-3274-B6A5-4AB1-C47F22DD2508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6039B6-F54B-0E21-42E1-335923770572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E5728F-C391-51C5-E418-22E7CA5B3FF8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C959B3-0119-0FE4-FB1E-C82220EE8387}"/>
              </a:ext>
            </a:extLst>
          </p:cNvPr>
          <p:cNvSpPr txBox="1"/>
          <p:nvPr/>
        </p:nvSpPr>
        <p:spPr>
          <a:xfrm>
            <a:off x="2800350" y="152400"/>
            <a:ext cx="91821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COPD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Therapie: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Inhalative Glukokortikoide (Entzündungshemmend)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Inhalative Bronchodilatatoren (Reduktion des Atemwiderstandes)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b="1" dirty="0"/>
              <a:t>Komplikationen: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Herz-Kreislauf-Erkrankungen (wie Herzinsuffizienz, Lungenhochdruck)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Osteoporose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Muskelschwund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Lungenkrebs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4EEE90-80FD-0D1E-B836-B673167E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31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D3E63E01-4117-7EF7-D12C-367A0E6C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AA3F-BD8F-5D4B-91A9-EB59D22A6B47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2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D136-F9DF-CDE3-4593-1159F6E59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CCD359E-D2E6-BB6B-C843-07291FC1BB06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66FFC4A-08FD-709C-6E71-F709DF5D49D2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5BB35F3-3117-6D55-6CC4-7AD468DE445F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E94B63-9EB5-659D-EE1D-8E156066F008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EB41EB2-9A8D-B421-7154-AE01C1D07058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80DC09-99BF-5F6F-57F1-FEAECE204DDC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932441-FB37-7745-B221-2CCF56C5CA9B}"/>
              </a:ext>
            </a:extLst>
          </p:cNvPr>
          <p:cNvSpPr txBox="1"/>
          <p:nvPr/>
        </p:nvSpPr>
        <p:spPr>
          <a:xfrm>
            <a:off x="2800350" y="152400"/>
            <a:ext cx="91821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COPD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Therapie: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Inhalative Glukokortikoide (Entzündungshemmend)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Inhalative Bronchodilatatoren (Reduktion des Atemwiderstandes)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b="1" dirty="0"/>
              <a:t>Komplikationen: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Herz-Kreislauf-Erkrankungen (wie Herzinsuffizienz, Lungenhochdruck)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Osteoporose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Muskelschwund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Lungenkrebs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DB6C78-8A1E-F986-9B2C-DC3021D1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32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295477B-6AC5-A2F5-D65C-471F6FE6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032A-8573-144A-BC04-A5630929EB4F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3D200-297A-93BB-42F1-C93F4D176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633F2E8-E02D-06A2-CFCF-3B77FFB13B1D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E6644A5-F74E-9F3B-B4CB-AA4E4CB1AFEE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89A7B89-4B1D-8A22-CE62-06FD2D56DF86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59149A7-9C7C-7735-9C51-C2C48AEED156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A5E8C2-0A3B-887A-2735-C236DD163C45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3D5B3D-E50E-87E9-C7D3-67961EC9A6C5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E811F0-7783-AC0F-550F-0ECE427D0ADC}"/>
              </a:ext>
            </a:extLst>
          </p:cNvPr>
          <p:cNvSpPr txBox="1"/>
          <p:nvPr/>
        </p:nvSpPr>
        <p:spPr>
          <a:xfrm>
            <a:off x="2800350" y="152400"/>
            <a:ext cx="9182100" cy="42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Rauchen: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Zigaretten enthalten </a:t>
            </a:r>
            <a:r>
              <a:rPr lang="de-DE" sz="2000" b="1" dirty="0"/>
              <a:t>Giftstoffe</a:t>
            </a:r>
            <a:r>
              <a:rPr lang="de-DE" sz="2000" dirty="0"/>
              <a:t> (Teer, Kohlenmonoxid,  Krebserregende Stoffe, Schwermetalle und radioaktive Stoffe)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Nikotin</a:t>
            </a:r>
            <a:r>
              <a:rPr lang="de-DE" sz="2000" dirty="0"/>
              <a:t> führt zur Zunahme der </a:t>
            </a:r>
            <a:r>
              <a:rPr lang="de-DE" sz="2000" b="1" dirty="0"/>
              <a:t>Herzfrequenz</a:t>
            </a:r>
            <a:r>
              <a:rPr lang="de-DE" sz="2000" dirty="0"/>
              <a:t> und des </a:t>
            </a:r>
            <a:r>
              <a:rPr lang="de-DE" sz="2000" b="1" dirty="0"/>
              <a:t>Blutdruckes</a:t>
            </a: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/>
              <a:t>Herz muss mehr Arbeit verrichten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Chemikalien fördern </a:t>
            </a:r>
            <a:r>
              <a:rPr lang="de-DE" sz="2000" b="1" dirty="0"/>
              <a:t>Plaquebildung</a:t>
            </a:r>
            <a:r>
              <a:rPr lang="de-DE" sz="2000" dirty="0"/>
              <a:t> in Blutgefäßen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F2F55C2-32F0-2FDD-1CC0-26369D65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33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6EB2BCC-FA25-FE2F-88F2-34BA957E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DBE1-5FE9-2E46-B21F-AAB333F2FB7A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2310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78D0D-F3A8-7C43-F2E6-7945D1DC2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D467018-0294-7565-0F47-1274B9B4EC66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C93D126-9B37-9828-1F92-9329AEE6C3CC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C73D3EF-C0C0-D9C5-4600-B90B5A51AAA5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F2664A8-E434-0F05-4446-6EB7D1222109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9D6E08C-6D0E-484F-8615-03539C9BFA5A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73B6FC5-1F3F-FDBA-962F-EE60A8562332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C5FA72-77E3-9C45-EAD6-943DB65F3E11}"/>
              </a:ext>
            </a:extLst>
          </p:cNvPr>
          <p:cNvSpPr txBox="1"/>
          <p:nvPr/>
        </p:nvSpPr>
        <p:spPr>
          <a:xfrm>
            <a:off x="2800350" y="152400"/>
            <a:ext cx="9182100" cy="331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Rauchen: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Chemikalien führen zu </a:t>
            </a:r>
            <a:r>
              <a:rPr lang="de-DE" sz="2000" b="1" dirty="0"/>
              <a:t>Entzündungen</a:t>
            </a:r>
            <a:r>
              <a:rPr lang="de-DE" sz="2000" dirty="0"/>
              <a:t> in der Lunge, zerstören die </a:t>
            </a:r>
            <a:r>
              <a:rPr lang="de-DE" sz="2000" b="1" dirty="0"/>
              <a:t>Selbstreinigungsfunktion</a:t>
            </a:r>
            <a:r>
              <a:rPr lang="de-DE" sz="2000" dirty="0"/>
              <a:t> der Atemwege und Schädigen die </a:t>
            </a:r>
            <a:r>
              <a:rPr lang="de-DE" sz="2000" b="1" dirty="0"/>
              <a:t>Lungenbläschen</a:t>
            </a:r>
          </a:p>
        </p:txBody>
      </p:sp>
      <p:pic>
        <p:nvPicPr>
          <p:cNvPr id="2" name="Picture 4" descr="Raucherhusten – Ursachen und Therapie – Heilpraxis">
            <a:extLst>
              <a:ext uri="{FF2B5EF4-FFF2-40B4-BE49-F238E27FC236}">
                <a16:creationId xmlns:a16="http://schemas.microsoft.com/office/drawing/2014/main" id="{3220AF2F-58EA-4426-8D5A-D097521E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4244" y="3032425"/>
            <a:ext cx="4568206" cy="30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236078C-FA84-76B0-7D65-37693FAE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34</a:t>
            </a:fld>
            <a:endParaRPr 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3C3E5476-5E5D-D209-B922-FED5A52C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E5A7-C9AA-4042-A510-1982B3B972AF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3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E48B3-2D81-6674-B075-562CFD3ED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1611F0-892F-3C89-5941-5F9C25E3BC1A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223E154-4C7B-3C57-AA44-ECAA7A52EDFA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6515242-269E-3B82-784C-FB164670C8A9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20A6E60-4F19-A3DF-9908-41245AB75525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33E0CB-4D61-BA60-95FC-35EFF45DE3FF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2957CAB-EA27-85F0-1781-4BD8943E1226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EB1AFCE-A0F6-589F-C3A9-9F21B16F59F2}"/>
              </a:ext>
            </a:extLst>
          </p:cNvPr>
          <p:cNvSpPr txBox="1"/>
          <p:nvPr/>
        </p:nvSpPr>
        <p:spPr>
          <a:xfrm>
            <a:off x="2800350" y="152400"/>
            <a:ext cx="9182100" cy="192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endParaRPr lang="de-DE" sz="2000" b="1" dirty="0"/>
          </a:p>
        </p:txBody>
      </p:sp>
      <p:pic>
        <p:nvPicPr>
          <p:cNvPr id="3" name="Picture 2" descr="Infografik: Was nach dem Rauchstopp passiert | Statista">
            <a:extLst>
              <a:ext uri="{FF2B5EF4-FFF2-40B4-BE49-F238E27FC236}">
                <a16:creationId xmlns:a16="http://schemas.microsoft.com/office/drawing/2014/main" id="{B2F29C21-765E-57CF-88C2-7330D86F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44" y="1256144"/>
            <a:ext cx="4345712" cy="43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B51D43E-53C3-CD28-5383-991CA131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35</a:t>
            </a:fld>
            <a:endParaRPr 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BE1B13F-4B53-ED44-1F3E-226495F4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A051-7AE0-D647-8EF9-819C18D3FBE0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2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166C-D12F-D10F-31A8-48C0FBB75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4B6584E-A94D-19FD-4DD4-3A1A51004C9A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5AC9F67-3498-3C28-4468-430C8534FE9A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A6071C9-6BE5-51ED-6808-CD00157A42F2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A9A4D8F-B018-0ABE-A268-CA1E4B1622DC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D8DE086-0B35-6412-4F99-0691A2D541F7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A71A3D8-D6F4-7613-4590-770C1A61F64B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B28C59-F793-8058-313B-6EF33415459E}"/>
              </a:ext>
            </a:extLst>
          </p:cNvPr>
          <p:cNvSpPr txBox="1"/>
          <p:nvPr/>
        </p:nvSpPr>
        <p:spPr>
          <a:xfrm>
            <a:off x="2800350" y="152400"/>
            <a:ext cx="9182100" cy="469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Bewegungsmangel: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5 – 10 Minuten langsames Joggen pro Tag </a:t>
            </a:r>
            <a:endParaRPr lang="de-DE" sz="2000" dirty="0">
              <a:sym typeface="Wingdings" pitchFamily="2" charset="2"/>
            </a:endParaRP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>
                <a:sym typeface="Wingdings" pitchFamily="2" charset="2"/>
              </a:rPr>
              <a:t>Reduktion des Risikos an Herz-Kreislauf-Erkrankung zu sterben um fast 2/3</a:t>
            </a:r>
          </a:p>
          <a:p>
            <a:pPr lvl="3">
              <a:lnSpc>
                <a:spcPct val="150000"/>
              </a:lnSpc>
            </a:pPr>
            <a:endParaRPr lang="de-DE" sz="2000" dirty="0"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/>
              <a:t>Optimal:  </a:t>
            </a:r>
            <a:r>
              <a:rPr lang="de-DE" sz="2000" dirty="0"/>
              <a:t>3,5 Stunden moderater Sport pro Woche (Quelle: Deutsches Ärzteblatt)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6B91CD8-F243-14C3-671E-356F16C6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36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3E5AD3E-83F9-C661-6578-A874D9CD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8895-CD80-9240-8732-AD6087968E42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99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89C0F-E73E-BB77-732A-EFF6AAA9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C58475B-0E25-BFFF-5D4F-A28AF16F893C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C550E8C-3C10-B636-DA47-10EB74044819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1C9611A-CF4B-6504-C8EE-7CE6CB0A775C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A10BCA9-7AD2-E803-7C07-DC91A3D226E1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21E844-8CF3-F2CD-D0E0-C21F8CEC28DF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DA2C13B-DA87-82B5-65A5-96A6F99AA5CD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BF5F34D-6638-3304-E5D6-F5F3C78AC76B}"/>
              </a:ext>
            </a:extLst>
          </p:cNvPr>
          <p:cNvSpPr txBox="1"/>
          <p:nvPr/>
        </p:nvSpPr>
        <p:spPr>
          <a:xfrm>
            <a:off x="2800350" y="152400"/>
            <a:ext cx="9182100" cy="580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Ungesunde Ernährung: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Hohe Einhaltung der mediterranen Ernährung senkt:</a:t>
            </a:r>
          </a:p>
          <a:p>
            <a:pPr lvl="1">
              <a:lnSpc>
                <a:spcPct val="150000"/>
              </a:lnSpc>
            </a:pPr>
            <a:endParaRPr lang="de-DE" sz="2000" dirty="0"/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das </a:t>
            </a:r>
            <a:r>
              <a:rPr lang="de-DE" sz="2000" b="1" dirty="0"/>
              <a:t>Risiko der Gesamtsterblichkeit </a:t>
            </a:r>
            <a:r>
              <a:rPr lang="de-DE" sz="2000" dirty="0"/>
              <a:t>um etwa 23%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die </a:t>
            </a:r>
            <a:r>
              <a:rPr lang="de-DE" sz="2000" b="1" dirty="0"/>
              <a:t>Herz-Kreislauf-Sterblichkeit</a:t>
            </a:r>
            <a:r>
              <a:rPr lang="de-DE" sz="2000" dirty="0"/>
              <a:t> um 27%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das </a:t>
            </a:r>
            <a:r>
              <a:rPr lang="de-DE" sz="2000" b="1" dirty="0"/>
              <a:t>Risiko für nicht-tödliche kardiale Ereignisse </a:t>
            </a:r>
            <a:r>
              <a:rPr lang="de-DE" sz="2000" dirty="0"/>
              <a:t>um etwa 23%</a:t>
            </a:r>
          </a:p>
          <a:p>
            <a:pPr lvl="3">
              <a:lnSpc>
                <a:spcPct val="150000"/>
              </a:lnSpc>
            </a:pPr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1400" dirty="0"/>
              <a:t>Quelle: </a:t>
            </a:r>
            <a:r>
              <a:rPr lang="en-GB" sz="1400" dirty="0"/>
              <a:t>(Mediterranean Diet in Older Adults: Cardiovascular Outcomes and Mortality from Observational and Interventional Studies—A Systematic Review and Meta-Analysis </a:t>
            </a:r>
            <a:r>
              <a:rPr lang="en-GB" sz="1400" dirty="0" err="1"/>
              <a:t>Furbatto</a:t>
            </a:r>
            <a:r>
              <a:rPr lang="en-GB" sz="1400" dirty="0"/>
              <a:t> et al. 2024)</a:t>
            </a:r>
          </a:p>
          <a:p>
            <a:pPr>
              <a:lnSpc>
                <a:spcPct val="150000"/>
              </a:lnSpc>
            </a:pPr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E75D3B-C8F2-969A-0F0E-14AE269A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37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D117ECD-F1E6-C8C7-91A1-390A3802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3CB4-0A3D-FC45-B66E-1A68BB46326E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37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F4D23-9E31-983E-1DA0-459723337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11063A3-87BE-44AD-593F-CD255AFC4139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EFB5A99-938E-BA99-A880-7EE29BB2E0F0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CF1C7A-99F9-B1DE-D284-77DF40BEF9CC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8AFE4E5-9526-5019-1581-928E2F952BEF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54DE666-29B6-1E66-52E3-E089DF287356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2758C74-DA39-8DC2-ECC5-10B52E56459F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065D95-18F3-04D2-9B2A-29D9E7CBE46A}"/>
              </a:ext>
            </a:extLst>
          </p:cNvPr>
          <p:cNvSpPr txBox="1"/>
          <p:nvPr/>
        </p:nvSpPr>
        <p:spPr>
          <a:xfrm>
            <a:off x="2800350" y="152400"/>
            <a:ext cx="9182100" cy="5618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Adipositas: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Fettgewebe schüttet Entzündungsstoffe ins Blut aus</a:t>
            </a: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/>
              <a:t>Veränderungen an </a:t>
            </a:r>
            <a:r>
              <a:rPr lang="de-DE" sz="2000" b="1" dirty="0"/>
              <a:t>Gefäßen</a:t>
            </a:r>
            <a:r>
              <a:rPr lang="de-DE" sz="2000" dirty="0"/>
              <a:t> und am </a:t>
            </a:r>
            <a:r>
              <a:rPr lang="de-DE" sz="2000" b="1" dirty="0"/>
              <a:t>Herzen</a:t>
            </a:r>
            <a:r>
              <a:rPr lang="de-DE" sz="2000" dirty="0"/>
              <a:t> </a:t>
            </a:r>
            <a:r>
              <a:rPr lang="de-DE" sz="2000" dirty="0">
                <a:sym typeface="Wingdings" pitchFamily="2" charset="2"/>
              </a:rPr>
              <a:t> werden steifer</a:t>
            </a: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>
                <a:sym typeface="Wingdings" pitchFamily="2" charset="2"/>
              </a:rPr>
              <a:t>Veränderungen an den </a:t>
            </a:r>
            <a:r>
              <a:rPr lang="de-DE" sz="2000" b="1" dirty="0">
                <a:sym typeface="Wingdings" pitchFamily="2" charset="2"/>
              </a:rPr>
              <a:t>Atemwegen</a:t>
            </a:r>
            <a:r>
              <a:rPr lang="de-DE" sz="2000" dirty="0">
                <a:sym typeface="Wingdings" pitchFamily="2" charset="2"/>
              </a:rPr>
              <a:t>  Verschlimmern der COPD</a:t>
            </a:r>
            <a:endParaRPr lang="en-GB" sz="2000" dirty="0"/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Fettgewebe ist nicht nur am Bauch </a:t>
            </a:r>
            <a:r>
              <a:rPr lang="de-DE" sz="2000" dirty="0">
                <a:sym typeface="Wingdings" pitchFamily="2" charset="2"/>
              </a:rPr>
              <a:t> innere Organe können „verfetten“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itchFamily="2" charset="2"/>
              </a:rPr>
              <a:t>Fettgewebe im Brust-/Bauchraum kann die Lungen und Zwerchfell einengen  </a:t>
            </a:r>
            <a:r>
              <a:rPr lang="de-DE" sz="2000" b="1" dirty="0">
                <a:sym typeface="Wingdings" pitchFamily="2" charset="2"/>
              </a:rPr>
              <a:t>Kurzatmigkeit</a:t>
            </a:r>
            <a:endParaRPr lang="de-DE" sz="20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55CA72-0880-C589-0811-E1576D62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38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C8931B64-3B15-2B3A-D190-435CFFF5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330F-FD91-3248-9DD4-867D85EE4471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456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9E4AB-435C-FDD1-AF85-2BD68A465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342848D-C192-1B91-A1EF-D14AEF33D2CE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C26903-CE99-7417-969A-FB56F3A5370E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EBBCCE-A90E-9ECE-8356-363CA7646A7A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FE15A9-97B0-EA63-8F4E-F82EAAE54308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8EAA9C-C57E-2196-2DAE-2808992F5D35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359388B-8769-24DE-2D91-985B69D478EF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E1F77E-F6B9-78FC-F567-847942628934}"/>
              </a:ext>
            </a:extLst>
          </p:cNvPr>
          <p:cNvSpPr txBox="1"/>
          <p:nvPr/>
        </p:nvSpPr>
        <p:spPr>
          <a:xfrm>
            <a:off x="2800350" y="152400"/>
            <a:ext cx="91821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Stress: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noProof="0" dirty="0"/>
              <a:t>Stress ist eine Anpassungsreaktion des Körpers auf bedrohliche Ereignisse (z.B. Jäger steht plötzlich vor einem gefährlichen Tier)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noProof="0" dirty="0"/>
              <a:t>Der Körper mobilisiert Energie und das Nervensystem wird auf Hochtouren geschaltet</a:t>
            </a:r>
          </a:p>
          <a:p>
            <a:pPr marL="2171700" lvl="4" indent="-342900">
              <a:buFont typeface="Wingdings" pitchFamily="2" charset="2"/>
              <a:buChar char="Ø"/>
            </a:pPr>
            <a:r>
              <a:rPr lang="de-DE" sz="2000" noProof="0" dirty="0"/>
              <a:t>Aufmerksamkeit wird geschärft</a:t>
            </a:r>
          </a:p>
          <a:p>
            <a:pPr marL="2171700" lvl="4" indent="-342900">
              <a:buFont typeface="Wingdings" pitchFamily="2" charset="2"/>
              <a:buChar char="Ø"/>
            </a:pPr>
            <a:r>
              <a:rPr lang="de-DE" sz="2000" noProof="0" dirty="0"/>
              <a:t>Herzfrequenz und Blutdruck werden erhöht</a:t>
            </a:r>
          </a:p>
          <a:p>
            <a:endParaRPr lang="de-DE" sz="2000" noProof="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000" noProof="0" dirty="0"/>
              <a:t>was ganz Natürliches! 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de-DE" sz="2000" noProof="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000" noProof="0" dirty="0"/>
              <a:t>Jedoch Körper darauf angewiesen, dass auf Anspannung eine Folge der Entspannung folgt, sonst: </a:t>
            </a:r>
            <a:r>
              <a:rPr lang="de-DE" sz="2000" b="1" noProof="0" dirty="0"/>
              <a:t>Dauerstress</a:t>
            </a:r>
            <a:r>
              <a:rPr lang="de-DE" sz="2000" noProof="0" dirty="0"/>
              <a:t>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D0D9FE-9E04-CE76-4D2C-888F840D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39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B07C495-79C4-AA49-B149-E3256388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1F8F-66DE-464B-BE24-C8E5D3263804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916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1648C-D0C6-DABE-8C60-166EAA594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3296977-1B26-25C8-FFD6-FDF8A2CC113B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A7C9901-546D-94C6-144A-22989F3D3CBD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69052A-F6C3-DEEB-1A17-01239AF4D476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0337D1A-C371-BA51-66BF-01CE34ECE158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47A4D9-6384-525A-964E-BA038B881868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1A9D454-D7E3-8B4C-7569-B7BE9CF637A6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F28CB9-5546-B7CC-EB77-BF08BF37CC83}"/>
              </a:ext>
            </a:extLst>
          </p:cNvPr>
          <p:cNvSpPr txBox="1"/>
          <p:nvPr/>
        </p:nvSpPr>
        <p:spPr>
          <a:xfrm>
            <a:off x="2800350" y="152400"/>
            <a:ext cx="9182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Wieso ist Prävention so wichtig?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Zunahme vieler chronischer Erkrankungen im Alter</a:t>
            </a:r>
          </a:p>
          <a:p>
            <a:pPr lvl="1"/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Entstehung ist schleichend und zieht sich über Jahre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AB2346-2153-862B-F9D0-68DA72FF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4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9EDD119-8088-25D8-6AF3-90D9904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BE72-1829-E043-8C07-F060050B98F2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8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F36ED-46C9-D6A2-16A3-A2EBB069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ED23288-33BC-5743-06CF-6E95D9A4A712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7113D1E-3AC5-C485-47E3-9249DE4D1C6E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A9FA16D-937E-7C4D-6A00-F7AD4BAD97F3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C3DA1E-2764-F7CF-8138-B6FBB51B8CFF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165AA6-906D-85EB-3E93-6BCC8443D972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EDB9FF-882B-D32A-40EA-67D9EF76ED32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D33855-4DA7-D0E8-67B9-980B14118527}"/>
              </a:ext>
            </a:extLst>
          </p:cNvPr>
          <p:cNvSpPr txBox="1"/>
          <p:nvPr/>
        </p:nvSpPr>
        <p:spPr>
          <a:xfrm>
            <a:off x="2800350" y="152400"/>
            <a:ext cx="91821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Stress: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noProof="0" dirty="0"/>
              <a:t>Risikoanstieg für </a:t>
            </a:r>
            <a:r>
              <a:rPr lang="de-DE" sz="2000" b="1" noProof="0" dirty="0"/>
              <a:t>Lungenerkrankungen</a:t>
            </a:r>
            <a:r>
              <a:rPr lang="de-DE" sz="2000" noProof="0" dirty="0"/>
              <a:t>: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/>
              <a:t>bei </a:t>
            </a:r>
            <a:r>
              <a:rPr lang="de-DE" sz="2000" i="1" noProof="0" dirty="0"/>
              <a:t>gemäßigtem</a:t>
            </a:r>
            <a:r>
              <a:rPr lang="de-DE" sz="2000" noProof="0" dirty="0"/>
              <a:t> Stress </a:t>
            </a:r>
            <a:r>
              <a:rPr lang="de-DE" sz="2000" noProof="0" dirty="0">
                <a:sym typeface="Wingdings" pitchFamily="2" charset="2"/>
              </a:rPr>
              <a:t> um 125%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>
                <a:sym typeface="Wingdings" pitchFamily="2" charset="2"/>
              </a:rPr>
              <a:t>bei </a:t>
            </a:r>
            <a:r>
              <a:rPr lang="de-DE" sz="2000" i="1" noProof="0" dirty="0">
                <a:sym typeface="Wingdings" pitchFamily="2" charset="2"/>
              </a:rPr>
              <a:t>starkem</a:t>
            </a:r>
            <a:r>
              <a:rPr lang="de-DE" sz="2000" noProof="0" dirty="0">
                <a:sym typeface="Wingdings" pitchFamily="2" charset="2"/>
              </a:rPr>
              <a:t> Stress  um 148%</a:t>
            </a:r>
          </a:p>
          <a:p>
            <a:pPr marL="1714500" lvl="3" indent="-342900">
              <a:buFont typeface="Wingdings" pitchFamily="2" charset="2"/>
              <a:buChar char="Ø"/>
            </a:pPr>
            <a:endParaRPr lang="de-DE" sz="2000" noProof="0" dirty="0"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noProof="0" dirty="0">
                <a:sym typeface="Wingdings" pitchFamily="2" charset="2"/>
              </a:rPr>
              <a:t>Risikoanstieg für </a:t>
            </a:r>
            <a:r>
              <a:rPr lang="de-DE" sz="2000" b="1" noProof="0" dirty="0">
                <a:sym typeface="Wingdings" pitchFamily="2" charset="2"/>
              </a:rPr>
              <a:t>Herz-Kreislauf-Erkrankungen</a:t>
            </a:r>
            <a:r>
              <a:rPr lang="de-DE" sz="2000" noProof="0" dirty="0">
                <a:sym typeface="Wingdings" pitchFamily="2" charset="2"/>
              </a:rPr>
              <a:t>: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>
                <a:sym typeface="Wingdings" pitchFamily="2" charset="2"/>
              </a:rPr>
              <a:t>bei </a:t>
            </a:r>
            <a:r>
              <a:rPr lang="de-DE" sz="2000" i="1" noProof="0" dirty="0">
                <a:sym typeface="Wingdings" pitchFamily="2" charset="2"/>
              </a:rPr>
              <a:t>geringfügigem</a:t>
            </a:r>
            <a:r>
              <a:rPr lang="de-DE" sz="2000" noProof="0" dirty="0">
                <a:sym typeface="Wingdings" pitchFamily="2" charset="2"/>
              </a:rPr>
              <a:t> Stress  um 46%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>
                <a:sym typeface="Wingdings" pitchFamily="2" charset="2"/>
              </a:rPr>
              <a:t>bei </a:t>
            </a:r>
            <a:r>
              <a:rPr lang="de-DE" sz="2000" i="1" noProof="0" dirty="0">
                <a:sym typeface="Wingdings" pitchFamily="2" charset="2"/>
              </a:rPr>
              <a:t>gemäßigtem</a:t>
            </a:r>
            <a:r>
              <a:rPr lang="de-DE" sz="2000" noProof="0" dirty="0">
                <a:sym typeface="Wingdings" pitchFamily="2" charset="2"/>
              </a:rPr>
              <a:t> Stress  um 77%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>
                <a:sym typeface="Wingdings" pitchFamily="2" charset="2"/>
              </a:rPr>
              <a:t>bei </a:t>
            </a:r>
            <a:r>
              <a:rPr lang="de-DE" sz="2000" i="1" noProof="0" dirty="0">
                <a:sym typeface="Wingdings" pitchFamily="2" charset="2"/>
              </a:rPr>
              <a:t>starkem</a:t>
            </a:r>
            <a:r>
              <a:rPr lang="de-DE" sz="2000" noProof="0" dirty="0">
                <a:sym typeface="Wingdings" pitchFamily="2" charset="2"/>
              </a:rPr>
              <a:t> Stress  um 189%</a:t>
            </a:r>
            <a:endParaRPr lang="de-DE" sz="2000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03B00F-D35D-3496-871B-96FFD29F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40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803C485-9DF7-F385-88CB-99ED7A89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BED1-2479-974C-B7C1-A9C40A52384E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5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F7B80-A586-CEFC-9771-C9AF15ECC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1BE9BBF-8B19-7DA3-87A8-7DAF7958D9A3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9754B4-3EB6-F45C-1EAA-3BC535D8B027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E3A5E2A-44BD-3EC8-A44D-720F7DF8068E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A03FB5-73CE-0AC7-D74C-E31AC90B55A7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4D60BE3-A163-E16F-CC55-C1A0006A241A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656811C-A0EC-55CF-8073-EAAF2D4E0024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3A6CFA-A939-AE6F-CD62-B8755F675C06}"/>
              </a:ext>
            </a:extLst>
          </p:cNvPr>
          <p:cNvSpPr txBox="1"/>
          <p:nvPr/>
        </p:nvSpPr>
        <p:spPr>
          <a:xfrm>
            <a:off x="2800350" y="152400"/>
            <a:ext cx="91821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/>
              <a:t>Schlechter Schlaf: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noProof="0" dirty="0"/>
              <a:t>Erhöht 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/>
              <a:t>die Ausschüttung von </a:t>
            </a:r>
            <a:r>
              <a:rPr lang="de-DE" sz="2000" b="1" noProof="0" dirty="0"/>
              <a:t>Stresshormonen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/>
              <a:t>den </a:t>
            </a:r>
            <a:r>
              <a:rPr lang="de-DE" sz="2000" b="1" noProof="0" dirty="0"/>
              <a:t>Blutdruck</a:t>
            </a:r>
            <a:r>
              <a:rPr lang="de-DE" sz="2000" noProof="0" dirty="0"/>
              <a:t> und die </a:t>
            </a:r>
            <a:r>
              <a:rPr lang="de-DE" sz="2000" b="1" noProof="0" dirty="0"/>
              <a:t>Herzfrequenz</a:t>
            </a:r>
          </a:p>
          <a:p>
            <a:pPr marL="1714500" lvl="3" indent="-342900">
              <a:buFont typeface="Wingdings" pitchFamily="2" charset="2"/>
              <a:buChar char="Ø"/>
            </a:pPr>
            <a:endParaRPr lang="de-DE" sz="2000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noProof="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000" noProof="0" dirty="0"/>
              <a:t>Das </a:t>
            </a:r>
            <a:r>
              <a:rPr lang="de-DE" sz="2000" b="1" noProof="0" dirty="0"/>
              <a:t>Herzinfarktrisiko</a:t>
            </a:r>
            <a:r>
              <a:rPr lang="de-DE" sz="2000" noProof="0" dirty="0"/>
              <a:t> ist bei Menschen, die </a:t>
            </a:r>
            <a:r>
              <a:rPr lang="de-DE" sz="2000" u="sng" noProof="0" dirty="0"/>
              <a:t>weniger als sechs Stunden</a:t>
            </a:r>
            <a:r>
              <a:rPr lang="de-DE" sz="2000" noProof="0" dirty="0"/>
              <a:t> pro Nacht schlafen, um knapp 50% erhöht (Quelle: </a:t>
            </a:r>
            <a:r>
              <a:rPr lang="de-DE" sz="2000" noProof="0" dirty="0" err="1"/>
              <a:t>vivantes.de</a:t>
            </a:r>
            <a:r>
              <a:rPr lang="de-DE" sz="2000" noProof="0" dirty="0"/>
              <a:t>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2CFB08-2942-3DCB-9DA6-67AA0D00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41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5913DF4-EC27-AB92-8E8F-B0F1A6C9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F944-DCD5-4E45-B28C-E7286FB69700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013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CCC3E-9C1F-A552-B3ED-45901895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A4FC832-75C6-6468-A422-4CF76E32AAB5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FA19FCA-3BE6-1C36-892C-D725961BD2BA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4132AD-9FF4-6747-43F9-6F01E014CF83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9F1E6F-7E35-3854-E172-693ADD8E352D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69F614-DEA8-AE48-A49F-856D406C6CB9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C8203BF-7403-BAD2-4510-85D5DDF96C0F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1C2B69-098C-2B58-B49F-E0CDC0AD10CC}"/>
              </a:ext>
            </a:extLst>
          </p:cNvPr>
          <p:cNvSpPr txBox="1"/>
          <p:nvPr/>
        </p:nvSpPr>
        <p:spPr>
          <a:xfrm>
            <a:off x="2800350" y="152400"/>
            <a:ext cx="91821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noProof="0" dirty="0"/>
              <a:t>Alkoholkonsum: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noProof="0" dirty="0"/>
              <a:t>7,9 Millionen Menschen der 18- bis 64-jährigen Bevölkerung konsumierten Alkohol in einer gesundheitlich riskanten Form (DHS Jahrbuch 2024)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noProof="0" dirty="0"/>
              <a:t>Alkoholabstinenz</a:t>
            </a:r>
            <a:r>
              <a:rPr lang="de-DE" sz="2000" noProof="0" dirty="0"/>
              <a:t> oder </a:t>
            </a:r>
            <a:r>
              <a:rPr lang="de-DE" sz="2000" b="1" noProof="0" dirty="0"/>
              <a:t>Konsumreduktion</a:t>
            </a:r>
            <a:r>
              <a:rPr lang="de-DE" sz="2000" noProof="0" dirty="0"/>
              <a:t> führen </a:t>
            </a:r>
            <a:r>
              <a:rPr lang="de-DE" sz="2000" u="sng" noProof="0" dirty="0"/>
              <a:t>IMMER</a:t>
            </a:r>
            <a:r>
              <a:rPr lang="de-DE" sz="2000" noProof="0" dirty="0"/>
              <a:t> zu einer Blutdrucksenkung (Quelle: Deutsches Ärzteblatt)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7E63EF-BC21-9BCB-D146-1F81F81B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42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C6BFB52-E71C-92FF-59AE-45B2694F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C78B-2687-DE45-B437-CBBB9BD7BF8D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018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DA54-1B06-2565-3D97-271D6F2F0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D9786FB-BDCA-3E35-E171-4A033980AFF8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86B525D-60CE-4E81-1B6D-0C0F875DA53D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DD05E74-AAE4-585F-927C-29FEC33E627F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B0E80A-E954-21A2-D7D2-4DA1E05A6D38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32576CA-5658-F67B-7337-365A9A8A3996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728F048-31AE-2585-94D4-D2B10F928EC9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FCCC82-7448-EE6A-6471-7D02766AEBC3}"/>
              </a:ext>
            </a:extLst>
          </p:cNvPr>
          <p:cNvSpPr txBox="1"/>
          <p:nvPr/>
        </p:nvSpPr>
        <p:spPr>
          <a:xfrm>
            <a:off x="2800350" y="152400"/>
            <a:ext cx="91821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Gemeinsame beeinflussbare Risikofaktoren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9ACB50F-3BBB-9C2E-8C26-90F70C277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19520"/>
              </p:ext>
            </p:extLst>
          </p:nvPr>
        </p:nvGraphicFramePr>
        <p:xfrm>
          <a:off x="2877354" y="1080623"/>
          <a:ext cx="9105096" cy="469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548">
                  <a:extLst>
                    <a:ext uri="{9D8B030D-6E8A-4147-A177-3AD203B41FA5}">
                      <a16:colId xmlns:a16="http://schemas.microsoft.com/office/drawing/2014/main" val="3567621287"/>
                    </a:ext>
                  </a:extLst>
                </a:gridCol>
                <a:gridCol w="4552548">
                  <a:extLst>
                    <a:ext uri="{9D8B030D-6E8A-4147-A177-3AD203B41FA5}">
                      <a16:colId xmlns:a16="http://schemas.microsoft.com/office/drawing/2014/main" val="1818816966"/>
                    </a:ext>
                  </a:extLst>
                </a:gridCol>
              </a:tblGrid>
              <a:tr h="42053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  <a:latin typeface="+mn-lt"/>
                        </a:rPr>
                        <a:t>Risikofaktor</a:t>
                      </a:r>
                    </a:p>
                  </a:txBody>
                  <a:tcPr>
                    <a:solidFill>
                      <a:srgbClr val="9EB6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  <a:latin typeface="+mn-lt"/>
                        </a:rPr>
                        <a:t>Beschreibung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EB6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4108"/>
                  </a:ext>
                </a:extLst>
              </a:tr>
              <a:tr h="744024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Rauchen</a:t>
                      </a:r>
                    </a:p>
                  </a:txBody>
                  <a:tcPr anchor="ctr">
                    <a:solidFill>
                      <a:srgbClr val="E7F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Erhöht den Blutdruck, schädigt Herzkranzgefäße und Lungengewebe</a:t>
                      </a:r>
                    </a:p>
                  </a:txBody>
                  <a:tcPr anchor="ctr">
                    <a:solidFill>
                      <a:srgbClr val="E7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47659"/>
                  </a:ext>
                </a:extLst>
              </a:tr>
              <a:tr h="744024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Bewegungsmangel</a:t>
                      </a:r>
                    </a:p>
                  </a:txBody>
                  <a:tcPr anchor="ctr">
                    <a:solidFill>
                      <a:srgbClr val="CC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Führt zu Übergewicht,</a:t>
                      </a:r>
                      <a:r>
                        <a:rPr lang="de-DE" sz="2000" baseline="0" dirty="0">
                          <a:latin typeface="+mn-lt"/>
                        </a:rPr>
                        <a:t> schlechter Durchblutung und Atemschwäche</a:t>
                      </a:r>
                      <a:endParaRPr lang="de-DE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CCC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60104"/>
                  </a:ext>
                </a:extLst>
              </a:tr>
              <a:tr h="459052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Ungesunde Ernährung</a:t>
                      </a:r>
                    </a:p>
                  </a:txBody>
                  <a:tcPr anchor="ctr">
                    <a:solidFill>
                      <a:srgbClr val="E7F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Erhöht Blutdruck und Cholesterin</a:t>
                      </a:r>
                    </a:p>
                  </a:txBody>
                  <a:tcPr anchor="ctr">
                    <a:solidFill>
                      <a:srgbClr val="E7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731883"/>
                  </a:ext>
                </a:extLst>
              </a:tr>
              <a:tr h="4205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+mn-lt"/>
                        </a:rPr>
                        <a:t>Adipositas</a:t>
                      </a:r>
                    </a:p>
                  </a:txBody>
                  <a:tcPr anchor="ctr">
                    <a:solidFill>
                      <a:srgbClr val="CC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Belastet Herz und Atmungssystem</a:t>
                      </a:r>
                    </a:p>
                  </a:txBody>
                  <a:tcPr anchor="ctr">
                    <a:solidFill>
                      <a:srgbClr val="CCC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63098"/>
                  </a:ext>
                </a:extLst>
              </a:tr>
              <a:tr h="744024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Stress</a:t>
                      </a:r>
                    </a:p>
                  </a:txBody>
                  <a:tcPr anchor="ctr">
                    <a:solidFill>
                      <a:srgbClr val="E7F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Begünstigt Bluthochdruck und Verengungen der Blutgefäße</a:t>
                      </a:r>
                    </a:p>
                  </a:txBody>
                  <a:tcPr anchor="ctr">
                    <a:solidFill>
                      <a:srgbClr val="E7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22061"/>
                  </a:ext>
                </a:extLst>
              </a:tr>
              <a:tr h="420535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Schlechter</a:t>
                      </a:r>
                      <a:r>
                        <a:rPr lang="de-DE" sz="2000" baseline="0" dirty="0">
                          <a:latin typeface="+mn-lt"/>
                        </a:rPr>
                        <a:t> Schlaf</a:t>
                      </a:r>
                      <a:endParaRPr lang="de-DE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CC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Begünstigt Bluthochdruck </a:t>
                      </a:r>
                    </a:p>
                  </a:txBody>
                  <a:tcPr anchor="ctr">
                    <a:solidFill>
                      <a:srgbClr val="CCC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5229"/>
                  </a:ext>
                </a:extLst>
              </a:tr>
              <a:tr h="744024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Alkoholkonsum</a:t>
                      </a:r>
                    </a:p>
                  </a:txBody>
                  <a:tcPr anchor="ctr">
                    <a:solidFill>
                      <a:srgbClr val="E7F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Begünstigt</a:t>
                      </a:r>
                      <a:r>
                        <a:rPr lang="de-DE" sz="2000" baseline="0" dirty="0">
                          <a:latin typeface="+mn-lt"/>
                        </a:rPr>
                        <a:t> Bluthochdruck und schädigt Herzkranzgefäße </a:t>
                      </a:r>
                      <a:endParaRPr lang="de-DE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E7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20890"/>
                  </a:ext>
                </a:extLst>
              </a:tr>
            </a:tbl>
          </a:graphicData>
        </a:graphic>
      </p:graphicFrame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7B6DA19-EAB4-F6E8-55D6-8E3BC993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43</a:t>
            </a:fld>
            <a:endParaRPr 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391473F3-516C-2288-B854-B7F42D45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132-F674-8B4D-AB5C-816FF7B52954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6B00A-9EFA-F601-9AE2-7E1F40EBE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2182A1F-0771-B6FE-CE91-194D9ECA9554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56060CE-35B6-1531-15CD-D4909F92E53B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127BEA6-FF9A-A742-3A08-9D2C0687FFE8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69A8D3-7E8F-0A7A-A8B8-AF0EB93E1684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F0A962E-4AB1-0B90-E882-2B75BC547E20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F5F11E-A9A4-9559-8991-CCC427A55BF4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019D36-C3C3-BA8E-36A8-E640B561AD60}"/>
              </a:ext>
            </a:extLst>
          </p:cNvPr>
          <p:cNvSpPr txBox="1"/>
          <p:nvPr/>
        </p:nvSpPr>
        <p:spPr>
          <a:xfrm>
            <a:off x="2800350" y="152400"/>
            <a:ext cx="91821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Zusammenfassung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>
              <a:solidFill>
                <a:srgbClr val="9EB68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noProof="0" dirty="0"/>
              <a:t>Die häufigsten Todesursachen in Deutschland sind maßgeblich durch einen veränderten Lebensstil positiv beeinflussbar!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noProof="0" dirty="0"/>
              <a:t>Hierbei hilft: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/>
              <a:t>Regelmäßige gesundheitliche Kontrollen (Gewicht, Blutdruck, Blutzucker, Blutfette)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/>
              <a:t>Gesunde Ernährung (viel Gemüse, wenig Zucker und tierische Fette)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/>
              <a:t>Bewegung einbauen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/>
              <a:t>Stressabbau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/>
              <a:t>Alkoholkonsum reduzieren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de-DE" sz="2000" noProof="0" dirty="0"/>
              <a:t>Rauchfrei leben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A48CB96-DF43-CE75-E7E3-5A659D65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44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539AC15-DC5F-F652-A962-9C25E844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16B-BFD0-4C42-8B14-61B0269895F7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23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A8894-4FB4-EA43-A9C8-EC25FBE98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EAA4CD6-1C44-382E-BFFE-1B67A669C55C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D2AFFF-46E8-2B1C-F429-90DCC9B73A3B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CECA7A-58EB-29DA-8C44-7EF508B8D4C3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54E744-F53E-1C34-CA8F-B57F8C78CA09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38B7422-2524-78E8-BC32-ACD62EF1063A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C1E4F0A-3139-FD29-32FE-1C498EA7F7B6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C73637-C302-F684-C5DD-DFBA1F43E6CD}"/>
              </a:ext>
            </a:extLst>
          </p:cNvPr>
          <p:cNvSpPr txBox="1"/>
          <p:nvPr/>
        </p:nvSpPr>
        <p:spPr>
          <a:xfrm>
            <a:off x="2800350" y="152400"/>
            <a:ext cx="9182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Wieso ist Prävention so wichtig?</a:t>
            </a:r>
          </a:p>
          <a:p>
            <a:endParaRPr lang="de-DE" sz="2000" dirty="0">
              <a:solidFill>
                <a:srgbClr val="9EB68F"/>
              </a:solidFill>
            </a:endParaRP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40771C4-206D-B97C-3154-EE2310064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326" y="1014174"/>
            <a:ext cx="6786147" cy="4835129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05A1CC85-BAD1-F921-D8BA-A3C5E2760301}"/>
              </a:ext>
            </a:extLst>
          </p:cNvPr>
          <p:cNvSpPr/>
          <p:nvPr/>
        </p:nvSpPr>
        <p:spPr>
          <a:xfrm>
            <a:off x="3487237" y="2057400"/>
            <a:ext cx="645526" cy="209550"/>
          </a:xfrm>
          <a:prstGeom prst="rightArrow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C6DE676-18CD-69E5-A11D-D9A55B9FCE39}"/>
              </a:ext>
            </a:extLst>
          </p:cNvPr>
          <p:cNvSpPr/>
          <p:nvPr/>
        </p:nvSpPr>
        <p:spPr>
          <a:xfrm>
            <a:off x="3487237" y="2362200"/>
            <a:ext cx="645526" cy="209550"/>
          </a:xfrm>
          <a:prstGeom prst="rightArrow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E1E5CE7A-982C-64CA-487F-20258643F0B3}"/>
              </a:ext>
            </a:extLst>
          </p:cNvPr>
          <p:cNvSpPr/>
          <p:nvPr/>
        </p:nvSpPr>
        <p:spPr>
          <a:xfrm>
            <a:off x="3487237" y="2971800"/>
            <a:ext cx="645526" cy="209550"/>
          </a:xfrm>
          <a:prstGeom prst="rightArrow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DDAFC214-85C9-B1A5-42E4-4B6870D47995}"/>
              </a:ext>
            </a:extLst>
          </p:cNvPr>
          <p:cNvSpPr/>
          <p:nvPr/>
        </p:nvSpPr>
        <p:spPr>
          <a:xfrm>
            <a:off x="3487237" y="3571875"/>
            <a:ext cx="645526" cy="209550"/>
          </a:xfrm>
          <a:prstGeom prst="rightArrow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81E1EE72-BC13-FC22-4C24-91DFB3899D12}"/>
              </a:ext>
            </a:extLst>
          </p:cNvPr>
          <p:cNvSpPr/>
          <p:nvPr/>
        </p:nvSpPr>
        <p:spPr>
          <a:xfrm>
            <a:off x="3487237" y="3876675"/>
            <a:ext cx="645526" cy="209550"/>
          </a:xfrm>
          <a:prstGeom prst="rightArrow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78A7972-8841-DD0B-7585-EEA2339A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5</a:t>
            </a:fld>
            <a:endParaRPr lang="de-DE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26E8197D-52AD-EB48-C4C5-AA7B2F60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A9B1-29F4-1B41-9B86-D0DFB97C5A7E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5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18C95-27D1-10F0-F10E-A5286A008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21DCA82-02BC-CDC0-BB1E-C5A2A109792F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1E148F2-FEDC-D0E7-6C09-86C7DAC7703F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AF0721-1C91-3A21-7314-1423972A12FE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E5C76A-B81E-9140-7F66-B45633825788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42AED18-F3DA-B9E9-E7D8-8C5FE2EB48F0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130662A-85F7-F5F6-B6B2-B2971A7BE7C7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426FB44-5370-3749-A316-552691638E32}"/>
              </a:ext>
            </a:extLst>
          </p:cNvPr>
          <p:cNvSpPr txBox="1"/>
          <p:nvPr/>
        </p:nvSpPr>
        <p:spPr>
          <a:xfrm>
            <a:off x="2800350" y="152400"/>
            <a:ext cx="91821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Bluthochdruck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sz="2000" b="1" dirty="0"/>
              <a:t>Definition: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Systolischer RR ≥ 140 </a:t>
            </a:r>
            <a:r>
              <a:rPr lang="de-DE" sz="2000" dirty="0" err="1"/>
              <a:t>mmHg</a:t>
            </a:r>
            <a:r>
              <a:rPr lang="de-DE" sz="2000" dirty="0"/>
              <a:t> und/oder diastolischer RR ≥ 90 </a:t>
            </a:r>
            <a:r>
              <a:rPr lang="de-DE" sz="2000" dirty="0" err="1"/>
              <a:t>mmHg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Prävalenz: etwa 30 Millionen Erwachsene in Deutschland (Quelle: Deutsche Hochdruckliga e.V.)</a:t>
            </a:r>
          </a:p>
          <a:p>
            <a:endParaRPr lang="de-DE" sz="20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F3195C7-D3A7-0CC2-379D-BC957740D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735015"/>
              </p:ext>
            </p:extLst>
          </p:nvPr>
        </p:nvGraphicFramePr>
        <p:xfrm>
          <a:off x="2940193" y="2693286"/>
          <a:ext cx="8902413" cy="150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471">
                  <a:extLst>
                    <a:ext uri="{9D8B030D-6E8A-4147-A177-3AD203B41FA5}">
                      <a16:colId xmlns:a16="http://schemas.microsoft.com/office/drawing/2014/main" val="504471390"/>
                    </a:ext>
                  </a:extLst>
                </a:gridCol>
                <a:gridCol w="2967471">
                  <a:extLst>
                    <a:ext uri="{9D8B030D-6E8A-4147-A177-3AD203B41FA5}">
                      <a16:colId xmlns:a16="http://schemas.microsoft.com/office/drawing/2014/main" val="3534184988"/>
                    </a:ext>
                  </a:extLst>
                </a:gridCol>
                <a:gridCol w="2967471">
                  <a:extLst>
                    <a:ext uri="{9D8B030D-6E8A-4147-A177-3AD203B41FA5}">
                      <a16:colId xmlns:a16="http://schemas.microsoft.com/office/drawing/2014/main" val="4198509667"/>
                    </a:ext>
                  </a:extLst>
                </a:gridCol>
              </a:tblGrid>
              <a:tr h="548112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tx1"/>
                          </a:solidFill>
                        </a:rPr>
                        <a:t>Kategorie</a:t>
                      </a:r>
                    </a:p>
                  </a:txBody>
                  <a:tcPr anchor="ctr">
                    <a:solidFill>
                      <a:srgbClr val="9EB6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tx1"/>
                          </a:solidFill>
                        </a:rPr>
                        <a:t>Systolischer Wert (</a:t>
                      </a:r>
                      <a:r>
                        <a:rPr lang="de-DE" sz="1500" dirty="0" err="1">
                          <a:solidFill>
                            <a:schemeClr val="tx1"/>
                          </a:solidFill>
                        </a:rPr>
                        <a:t>mmHg</a:t>
                      </a:r>
                      <a:r>
                        <a:rPr lang="de-DE" sz="15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9EB6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chemeClr val="tx1"/>
                          </a:solidFill>
                        </a:rPr>
                        <a:t>Diastolischer Wert (</a:t>
                      </a:r>
                      <a:r>
                        <a:rPr lang="de-DE" sz="1500" dirty="0" err="1">
                          <a:solidFill>
                            <a:schemeClr val="tx1"/>
                          </a:solidFill>
                        </a:rPr>
                        <a:t>mmHg</a:t>
                      </a:r>
                      <a:r>
                        <a:rPr lang="de-DE" sz="15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9EB6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045221"/>
                  </a:ext>
                </a:extLst>
              </a:tr>
              <a:tr h="313207">
                <a:tc>
                  <a:txBody>
                    <a:bodyPr/>
                    <a:lstStyle/>
                    <a:p>
                      <a:r>
                        <a:rPr lang="de-DE" sz="1500" dirty="0"/>
                        <a:t>Grad</a:t>
                      </a:r>
                      <a:r>
                        <a:rPr lang="de-DE" sz="1500" baseline="0" dirty="0"/>
                        <a:t> 1</a:t>
                      </a:r>
                      <a:endParaRPr lang="de-DE" sz="1500" dirty="0"/>
                    </a:p>
                  </a:txBody>
                  <a:tcPr>
                    <a:solidFill>
                      <a:srgbClr val="E7F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140-159</a:t>
                      </a:r>
                    </a:p>
                  </a:txBody>
                  <a:tcPr>
                    <a:solidFill>
                      <a:srgbClr val="E7F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90-99</a:t>
                      </a:r>
                    </a:p>
                  </a:txBody>
                  <a:tcPr>
                    <a:solidFill>
                      <a:srgbClr val="E7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02357"/>
                  </a:ext>
                </a:extLst>
              </a:tr>
              <a:tr h="313207">
                <a:tc>
                  <a:txBody>
                    <a:bodyPr/>
                    <a:lstStyle/>
                    <a:p>
                      <a:r>
                        <a:rPr lang="de-DE" sz="1500" dirty="0"/>
                        <a:t>Grad 2</a:t>
                      </a:r>
                    </a:p>
                  </a:txBody>
                  <a:tcPr>
                    <a:solidFill>
                      <a:srgbClr val="CC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160-179</a:t>
                      </a:r>
                    </a:p>
                  </a:txBody>
                  <a:tcPr>
                    <a:solidFill>
                      <a:srgbClr val="CC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100-109</a:t>
                      </a:r>
                    </a:p>
                  </a:txBody>
                  <a:tcPr>
                    <a:solidFill>
                      <a:srgbClr val="CCC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60254"/>
                  </a:ext>
                </a:extLst>
              </a:tr>
              <a:tr h="313207">
                <a:tc>
                  <a:txBody>
                    <a:bodyPr/>
                    <a:lstStyle/>
                    <a:p>
                      <a:r>
                        <a:rPr lang="de-DE" sz="1500" dirty="0"/>
                        <a:t>Grad 3</a:t>
                      </a:r>
                    </a:p>
                  </a:txBody>
                  <a:tcPr>
                    <a:solidFill>
                      <a:srgbClr val="E7F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≥ 180</a:t>
                      </a:r>
                    </a:p>
                  </a:txBody>
                  <a:tcPr>
                    <a:solidFill>
                      <a:srgbClr val="E7F0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≥110</a:t>
                      </a:r>
                    </a:p>
                  </a:txBody>
                  <a:tcPr>
                    <a:solidFill>
                      <a:srgbClr val="E7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41175"/>
                  </a:ext>
                </a:extLst>
              </a:tr>
            </a:tbl>
          </a:graphicData>
        </a:graphic>
      </p:graphicFrame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6368225-9DA9-38EE-2793-81277A2F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6</a:t>
            </a:fld>
            <a:endParaRPr 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34DBF9E-A29D-E176-0603-9812435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57D-BADE-CC49-925C-91E31F11518F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675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74D03-24F2-9EC2-4991-EFF76D6EC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41F251B-6C6E-73FE-25BC-7459220645D6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FF6F649-0C9A-0DC2-8368-A5DFC8CABEB4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0C9D93A-07DB-48E2-9646-7774C5F0E892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DE4ABFE-80F3-61C6-F551-FB4A9EF6CA5C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6125F3-08B8-39DD-FAC3-4F8CB6CB39D0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3D47C6-F036-F402-484F-EF699F62EFD9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A89DDE8-5A17-3A25-EF13-49A4DF06B5FC}"/>
              </a:ext>
            </a:extLst>
          </p:cNvPr>
          <p:cNvSpPr txBox="1"/>
          <p:nvPr/>
        </p:nvSpPr>
        <p:spPr>
          <a:xfrm>
            <a:off x="2800350" y="152400"/>
            <a:ext cx="91821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Bluthochdruck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b="1" dirty="0"/>
              <a:t>Risikofaktoren: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Beeinflussbare Risikofaktoren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Nicht beeinflussbare Risikofaktoren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9152BC-02D5-F338-C366-B300A2F6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7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D68D2BB-2AD4-521B-9EC4-636C9268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530-73E5-5743-90F5-F851B4AA7F7B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6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72BE5-FA8B-BED7-D34B-FE7AAD5D9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5E91D42-A907-7B17-BA00-F1BD4AFFE090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B037E1A-F8DE-2255-E373-B8F9D97B7517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7FC89BC-7197-0A08-FADF-C2332D46711A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E9339C-9914-B966-F959-48F1A2B7966A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7CFDBDE-0ED4-1C1D-FD66-646C13461B17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1047488-961F-0E65-3F11-D48A7E1C7689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030BDA-5DE0-EFA6-140E-6DF36BE5A3D1}"/>
              </a:ext>
            </a:extLst>
          </p:cNvPr>
          <p:cNvSpPr txBox="1"/>
          <p:nvPr/>
        </p:nvSpPr>
        <p:spPr>
          <a:xfrm>
            <a:off x="2800350" y="152400"/>
            <a:ext cx="91821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Bluthochdruck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b="1" dirty="0"/>
              <a:t>Risikofaktoren: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Beeinflussbare Risikofaktoren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Rauchen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Alkoholkonsum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Übermäßige Kochsalzzufuhr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Adipositas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Starke psychische Belastung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Bewegungsmangel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Schlafmangel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2D5027-49ED-6381-BFE9-AE7D2AB2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8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29E5560-D2E0-B8CC-0569-C9971645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2896-7CA1-3643-9736-65CE243A62B9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5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811D-3290-6878-ACA5-E3D65D822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F074CB1-DF38-F2BD-2D30-F9FB0AB8CD13}"/>
              </a:ext>
            </a:extLst>
          </p:cNvPr>
          <p:cNvSpPr/>
          <p:nvPr/>
        </p:nvSpPr>
        <p:spPr>
          <a:xfrm>
            <a:off x="0" y="0"/>
            <a:ext cx="2628900" cy="6191250"/>
          </a:xfrm>
          <a:prstGeom prst="rect">
            <a:avLst/>
          </a:prstGeom>
          <a:solidFill>
            <a:srgbClr val="E7F0E4"/>
          </a:solidFill>
          <a:ln>
            <a:solidFill>
              <a:srgbClr val="EDE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33CC4D-0F81-2045-1ABB-8B687795D6D3}"/>
              </a:ext>
            </a:extLst>
          </p:cNvPr>
          <p:cNvSpPr/>
          <p:nvPr/>
        </p:nvSpPr>
        <p:spPr>
          <a:xfrm>
            <a:off x="400050" y="67833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Prävention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0CF9640-C0D9-F4A1-3572-4187DD557C8A}"/>
              </a:ext>
            </a:extLst>
          </p:cNvPr>
          <p:cNvSpPr/>
          <p:nvPr/>
        </p:nvSpPr>
        <p:spPr>
          <a:xfrm>
            <a:off x="400050" y="4004614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Risikofaktoren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4F33FB1-7F25-7FD3-CAD6-58CB10F0E72C}"/>
              </a:ext>
            </a:extLst>
          </p:cNvPr>
          <p:cNvSpPr/>
          <p:nvPr/>
        </p:nvSpPr>
        <p:spPr>
          <a:xfrm>
            <a:off x="400050" y="2894952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Pulmonale Erkrankungen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776CC79-7993-7552-81B0-9BD055BA171B}"/>
              </a:ext>
            </a:extLst>
          </p:cNvPr>
          <p:cNvSpPr/>
          <p:nvPr/>
        </p:nvSpPr>
        <p:spPr>
          <a:xfrm>
            <a:off x="400050" y="1787994"/>
            <a:ext cx="2228850" cy="552450"/>
          </a:xfrm>
          <a:prstGeom prst="rect">
            <a:avLst/>
          </a:prstGeom>
          <a:solidFill>
            <a:srgbClr val="9EB6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Kardiovaskuläre Erkrankungen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91A8B3-0357-3035-F1F5-81DF3B2E6C9A}"/>
              </a:ext>
            </a:extLst>
          </p:cNvPr>
          <p:cNvSpPr/>
          <p:nvPr/>
        </p:nvSpPr>
        <p:spPr>
          <a:xfrm>
            <a:off x="400050" y="5114276"/>
            <a:ext cx="2228850" cy="552450"/>
          </a:xfrm>
          <a:prstGeom prst="rect">
            <a:avLst/>
          </a:prstGeom>
          <a:solidFill>
            <a:srgbClr val="CCCFCA"/>
          </a:solidFill>
          <a:ln>
            <a:solidFill>
              <a:srgbClr val="D0D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1"/>
          <a:lstStyle/>
          <a:p>
            <a:pPr algn="ctr"/>
            <a:r>
              <a:rPr lang="de-DE" sz="1600" dirty="0">
                <a:solidFill>
                  <a:srgbClr val="AAA297"/>
                </a:solidFill>
              </a:rPr>
              <a:t>Zusammenfassung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D1D47B-4992-28D1-0A70-72399B47E329}"/>
              </a:ext>
            </a:extLst>
          </p:cNvPr>
          <p:cNvSpPr txBox="1"/>
          <p:nvPr/>
        </p:nvSpPr>
        <p:spPr>
          <a:xfrm>
            <a:off x="2800350" y="152400"/>
            <a:ext cx="91821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EB68F"/>
                </a:solidFill>
              </a:rPr>
              <a:t>Bluthochdruck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b="1" dirty="0"/>
              <a:t>Risikofaktoren:</a:t>
            </a:r>
            <a:endParaRPr lang="de-DE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Beeinflussbare Risikofaktoren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Nicht beeinflussbare Risikofaktoren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Hohes Lebensalter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2000" dirty="0"/>
              <a:t>Positive </a:t>
            </a:r>
            <a:r>
              <a:rPr lang="de-DE" sz="2000" dirty="0" smtClean="0"/>
              <a:t>Familienanamnese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71A1D1-2D16-8EA1-D409-623665EE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8129-1D00-1C4C-8F1D-2F7711F4C9D7}" type="slidenum">
              <a:rPr lang="de-DE" smtClean="0"/>
              <a:t>9</a:t>
            </a:fld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D9E2FCF0-184E-2E2C-15CE-BA8F349B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459-6336-B44F-88C4-70C65333377D}" type="datetime1">
              <a:rPr lang="de-DE" smtClean="0"/>
              <a:t>18.12.2025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8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1682</Words>
  <Application>Microsoft Office PowerPoint</Application>
  <PresentationFormat>Breitbild</PresentationFormat>
  <Paragraphs>767</Paragraphs>
  <Slides>44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0" baseType="lpstr">
      <vt:lpstr>Aptos</vt:lpstr>
      <vt:lpstr>Aptos Display</vt:lpstr>
      <vt:lpstr>Arial</vt:lpstr>
      <vt:lpstr>Courier New</vt:lpstr>
      <vt:lpstr>Wingdings</vt:lpstr>
      <vt:lpstr>Office</vt:lpstr>
      <vt:lpstr>Gesund altern mit Herz und Lunge – die Rolle der Prävention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 altern mit Herz und Lunge – die Rolle der Prävention</dc:title>
  <dc:creator>bastian collet</dc:creator>
  <cp:lastModifiedBy>Anni</cp:lastModifiedBy>
  <cp:revision>7</cp:revision>
  <dcterms:created xsi:type="dcterms:W3CDTF">2025-12-04T19:02:06Z</dcterms:created>
  <dcterms:modified xsi:type="dcterms:W3CDTF">2025-12-18T14:29:50Z</dcterms:modified>
</cp:coreProperties>
</file>